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58"/>
  </p:notesMasterIdLst>
  <p:sldIdLst>
    <p:sldId id="331" r:id="rId2"/>
    <p:sldId id="430" r:id="rId3"/>
    <p:sldId id="432" r:id="rId4"/>
    <p:sldId id="426" r:id="rId5"/>
    <p:sldId id="427" r:id="rId6"/>
    <p:sldId id="431" r:id="rId7"/>
    <p:sldId id="380" r:id="rId8"/>
    <p:sldId id="383" r:id="rId9"/>
    <p:sldId id="390" r:id="rId10"/>
    <p:sldId id="389" r:id="rId11"/>
    <p:sldId id="391" r:id="rId12"/>
    <p:sldId id="384" r:id="rId13"/>
    <p:sldId id="392" r:id="rId14"/>
    <p:sldId id="385" r:id="rId15"/>
    <p:sldId id="386" r:id="rId16"/>
    <p:sldId id="387" r:id="rId17"/>
    <p:sldId id="429" r:id="rId18"/>
    <p:sldId id="434" r:id="rId19"/>
    <p:sldId id="433" r:id="rId20"/>
    <p:sldId id="435" r:id="rId21"/>
    <p:sldId id="436" r:id="rId22"/>
    <p:sldId id="437" r:id="rId23"/>
    <p:sldId id="438" r:id="rId24"/>
    <p:sldId id="394" r:id="rId25"/>
    <p:sldId id="395" r:id="rId26"/>
    <p:sldId id="428" r:id="rId27"/>
    <p:sldId id="396" r:id="rId28"/>
    <p:sldId id="398" r:id="rId29"/>
    <p:sldId id="397" r:id="rId30"/>
    <p:sldId id="399" r:id="rId31"/>
    <p:sldId id="400" r:id="rId32"/>
    <p:sldId id="401" r:id="rId33"/>
    <p:sldId id="402" r:id="rId34"/>
    <p:sldId id="403" r:id="rId35"/>
    <p:sldId id="404" r:id="rId36"/>
    <p:sldId id="405" r:id="rId37"/>
    <p:sldId id="406" r:id="rId38"/>
    <p:sldId id="407" r:id="rId39"/>
    <p:sldId id="408" r:id="rId40"/>
    <p:sldId id="409" r:id="rId41"/>
    <p:sldId id="410" r:id="rId42"/>
    <p:sldId id="425" r:id="rId43"/>
    <p:sldId id="412" r:id="rId44"/>
    <p:sldId id="413" r:id="rId45"/>
    <p:sldId id="411" r:id="rId46"/>
    <p:sldId id="414" r:id="rId47"/>
    <p:sldId id="415" r:id="rId48"/>
    <p:sldId id="416" r:id="rId49"/>
    <p:sldId id="417" r:id="rId50"/>
    <p:sldId id="418" r:id="rId51"/>
    <p:sldId id="419" r:id="rId52"/>
    <p:sldId id="420" r:id="rId53"/>
    <p:sldId id="421" r:id="rId54"/>
    <p:sldId id="422" r:id="rId55"/>
    <p:sldId id="423" r:id="rId56"/>
    <p:sldId id="424"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7206" autoAdjust="0"/>
    <p:restoredTop sz="90958" autoAdjust="0"/>
  </p:normalViewPr>
  <p:slideViewPr>
    <p:cSldViewPr>
      <p:cViewPr varScale="1">
        <p:scale>
          <a:sx n="66" d="100"/>
          <a:sy n="66" d="100"/>
        </p:scale>
        <p:origin x="-1440"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8F76AB-B48B-4719-ACFE-C0CF427F977E}" type="datetimeFigureOut">
              <a:rPr lang="en-US" smtClean="0"/>
              <a:pPr/>
              <a:t>7/24/2023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66BD8C-FA13-468E-8B41-3D64CDE85EA2}" type="slidenum">
              <a:rPr lang="en-US" smtClean="0"/>
              <a:pPr/>
              <a:t>‹#›</a:t>
            </a:fld>
            <a:endParaRPr lang="en-US"/>
          </a:p>
        </p:txBody>
      </p:sp>
    </p:spTree>
    <p:extLst>
      <p:ext uri="{BB962C8B-B14F-4D97-AF65-F5344CB8AC3E}">
        <p14:creationId xmlns="" xmlns:p14="http://schemas.microsoft.com/office/powerpoint/2010/main" val="212211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66BD8C-FA13-468E-8B41-3D64CDE85EA2}" type="slidenum">
              <a:rPr lang="en-US" smtClean="0"/>
              <a:pPr/>
              <a:t>1</a:t>
            </a:fld>
            <a:endParaRPr lang="en-US"/>
          </a:p>
        </p:txBody>
      </p:sp>
    </p:spTree>
    <p:extLst>
      <p:ext uri="{BB962C8B-B14F-4D97-AF65-F5344CB8AC3E}">
        <p14:creationId xmlns="" xmlns:p14="http://schemas.microsoft.com/office/powerpoint/2010/main" val="3789913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20</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17</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18</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19</a:t>
            </a:fld>
            <a:endParaRPr lang="en-US"/>
          </a:p>
        </p:txBody>
      </p:sp>
    </p:spTree>
    <p:extLst>
      <p:ext uri="{BB962C8B-B14F-4D97-AF65-F5344CB8AC3E}">
        <p14:creationId xmlns=""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CDF3B00-F576-4117-8B03-4C702DD24AFD}" type="datetime1">
              <a:rPr lang="en-US" smtClean="0"/>
              <a:pPr/>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 xmlns:p14="http://schemas.microsoft.com/office/powerpoint/2010/main" val="3428181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B274E5-3B18-448F-9C0F-CB15035E6A4E}" type="datetime1">
              <a:rPr lang="en-US" smtClean="0"/>
              <a:pPr/>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 xmlns:p14="http://schemas.microsoft.com/office/powerpoint/2010/main" val="2114936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2367E9-D9DA-4202-BD87-8AAB0F6C36B1}" type="datetime1">
              <a:rPr lang="en-US" smtClean="0"/>
              <a:pPr/>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 xmlns:p14="http://schemas.microsoft.com/office/powerpoint/2010/main" val="1558950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235AA6-E6BE-4AEE-9F4D-F489BD5AAE26}" type="datetime1">
              <a:rPr lang="en-US" smtClean="0"/>
              <a:pPr/>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 xmlns:p14="http://schemas.microsoft.com/office/powerpoint/2010/main" val="20784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27EA88B-970D-4620-9822-F4E0EFFB854A}" type="datetime1">
              <a:rPr lang="en-US" smtClean="0"/>
              <a:pPr/>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 xmlns:p14="http://schemas.microsoft.com/office/powerpoint/2010/main" val="3204238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8C36D2-627B-42D0-B107-EEC18352D8BB}" type="datetime1">
              <a:rPr lang="en-US" smtClean="0"/>
              <a:pPr/>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 xmlns:p14="http://schemas.microsoft.com/office/powerpoint/2010/main" val="4217739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CF1901-988E-45C2-B7F3-EEF951A8F8D5}" type="datetime1">
              <a:rPr lang="en-US" smtClean="0"/>
              <a:pPr/>
              <a:t>7/24/2023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 xmlns:p14="http://schemas.microsoft.com/office/powerpoint/2010/main" val="3978760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7C065D-B1F4-4DE3-AEA7-C81F1BEF8DA2}" type="datetime1">
              <a:rPr lang="en-US" smtClean="0"/>
              <a:pPr/>
              <a:t>7/24/2023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 xmlns:p14="http://schemas.microsoft.com/office/powerpoint/2010/main" val="320813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F63126-E5B6-47AE-9855-3B52AB3C4964}" type="datetime1">
              <a:rPr lang="en-US" smtClean="0"/>
              <a:pPr/>
              <a:t>7/24/2023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 xmlns:p14="http://schemas.microsoft.com/office/powerpoint/2010/main" val="3526754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99F04008-F1E2-46DE-8415-5E9F892CF766}" type="datetime1">
              <a:rPr lang="en-US" smtClean="0"/>
              <a:pPr/>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 xmlns:p14="http://schemas.microsoft.com/office/powerpoint/2010/main" val="786749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0E1D1CE2-E487-4881-A00F-3820D17B6BD9}" type="datetime1">
              <a:rPr lang="en-US" smtClean="0"/>
              <a:pPr/>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883C6-B966-490D-9F64-E25E724E9C20}" type="slidenum">
              <a:rPr lang="en-US" smtClean="0"/>
              <a:pPr/>
              <a:t>‹#›</a:t>
            </a:fld>
            <a:endParaRPr lang="en-US"/>
          </a:p>
        </p:txBody>
      </p:sp>
    </p:spTree>
    <p:extLst>
      <p:ext uri="{BB962C8B-B14F-4D97-AF65-F5344CB8AC3E}">
        <p14:creationId xmlns="" xmlns:p14="http://schemas.microsoft.com/office/powerpoint/2010/main" val="1615737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18512F9-6730-4DAC-8748-B1C4C20AB504}" type="datetime1">
              <a:rPr lang="en-US" smtClean="0"/>
              <a:pPr/>
              <a:t>7/24/2023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A2883C6-B966-490D-9F64-E25E724E9C20}" type="slidenum">
              <a:rPr lang="en-US" smtClean="0"/>
              <a:pPr/>
              <a:t>‹#›</a:t>
            </a:fld>
            <a:endParaRPr lang="en-US"/>
          </a:p>
        </p:txBody>
      </p:sp>
    </p:spTree>
    <p:extLst>
      <p:ext uri="{BB962C8B-B14F-4D97-AF65-F5344CB8AC3E}">
        <p14:creationId xmlns="" xmlns:p14="http://schemas.microsoft.com/office/powerpoint/2010/main" val="159912623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1.gif"/><Relationship Id="rId4" Type="http://schemas.openxmlformats.org/officeDocument/2006/relationships/image" Target="../media/image10.gif"/></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3.gif"/></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4.gif"/></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5.gif"/></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6.gif"/></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specbee.com/blogs/neural-networks-what-does-future-artificial-intelligenc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geeksforgeeks.org/introduction-to-ann-set-4-network-architectur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geeksforgeeks.org/tag/neural-network/" TargetMode="External"/><Relationship Id="rId2" Type="http://schemas.openxmlformats.org/officeDocument/2006/relationships/hyperlink" Target="https://www.geeksforgeeks.org/introduction-machine-learning/"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geeksforgeeks.org/introduction-deep-learning/"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
            <a:ext cx="9144000" cy="6882938"/>
          </a:xfrm>
          <a:prstGeom prst="rect">
            <a:avLst/>
          </a:prstGeom>
        </p:spPr>
      </p:pic>
      <p:sp>
        <p:nvSpPr>
          <p:cNvPr id="2" name="Title 1">
            <a:extLst>
              <a:ext uri="{FF2B5EF4-FFF2-40B4-BE49-F238E27FC236}">
                <a16:creationId xmlns="" xmlns:a16="http://schemas.microsoft.com/office/drawing/2014/main" id="{6E90206C-A895-65D2-FD95-E044A3682906}"/>
              </a:ext>
            </a:extLst>
          </p:cNvPr>
          <p:cNvSpPr>
            <a:spLocks noGrp="1"/>
          </p:cNvSpPr>
          <p:nvPr>
            <p:ph type="ctrTitle"/>
          </p:nvPr>
        </p:nvSpPr>
        <p:spPr>
          <a:xfrm>
            <a:off x="1143000" y="-4156"/>
            <a:ext cx="6858000" cy="1600199"/>
          </a:xfrm>
        </p:spPr>
        <p:txBody>
          <a:bodyPr>
            <a:normAutofit/>
          </a:bodyPr>
          <a:lstStyle/>
          <a:p>
            <a:r>
              <a:rPr lang="en-US" dirty="0" smtClean="0">
                <a:solidFill>
                  <a:schemeClr val="bg1"/>
                </a:solidFill>
              </a:rPr>
              <a:t>Module 6</a:t>
            </a:r>
            <a:br>
              <a:rPr lang="en-US" dirty="0" smtClean="0">
                <a:solidFill>
                  <a:schemeClr val="bg1"/>
                </a:solidFill>
              </a:rPr>
            </a:br>
            <a:r>
              <a:rPr lang="en-US" dirty="0" smtClean="0">
                <a:solidFill>
                  <a:schemeClr val="bg1"/>
                </a:solidFill>
              </a:rPr>
              <a:t>ARTIFICIAL INTELLIGENCE</a:t>
            </a:r>
            <a:endParaRPr lang="en-IN" dirty="0">
              <a:solidFill>
                <a:schemeClr val="bg1"/>
              </a:solidFill>
            </a:endParaRPr>
          </a:p>
        </p:txBody>
      </p:sp>
      <p:sp>
        <p:nvSpPr>
          <p:cNvPr id="7" name="Title 1">
            <a:extLst>
              <a:ext uri="{FF2B5EF4-FFF2-40B4-BE49-F238E27FC236}">
                <a16:creationId xmlns="" xmlns:a16="http://schemas.microsoft.com/office/drawing/2014/main" id="{6E90206C-A895-65D2-FD95-E044A3682906}"/>
              </a:ext>
            </a:extLst>
          </p:cNvPr>
          <p:cNvSpPr txBox="1">
            <a:spLocks/>
          </p:cNvSpPr>
          <p:nvPr/>
        </p:nvSpPr>
        <p:spPr>
          <a:xfrm>
            <a:off x="4876800" y="4953000"/>
            <a:ext cx="4495800" cy="1600199"/>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400" dirty="0" smtClean="0">
                <a:solidFill>
                  <a:schemeClr val="bg1"/>
                </a:solidFill>
              </a:rPr>
              <a:t>BY: Mohammad Tahir Mirji</a:t>
            </a:r>
            <a:endParaRPr lang="en-IN" sz="2400" dirty="0">
              <a:solidFill>
                <a:schemeClr val="bg1"/>
              </a:solidFill>
            </a:endParaRPr>
          </a:p>
        </p:txBody>
      </p:sp>
      <p:sp>
        <p:nvSpPr>
          <p:cNvPr id="3" name="Slide Number Placeholder 2"/>
          <p:cNvSpPr>
            <a:spLocks noGrp="1"/>
          </p:cNvSpPr>
          <p:nvPr>
            <p:ph type="sldNum" sz="quarter" idx="12"/>
          </p:nvPr>
        </p:nvSpPr>
        <p:spPr/>
        <p:txBody>
          <a:bodyPr/>
          <a:lstStyle/>
          <a:p>
            <a:fld id="{BA2883C6-B966-490D-9F64-E25E724E9C20}" type="slidenum">
              <a:rPr lang="en-US" smtClean="0"/>
              <a:pPr/>
              <a:t>1</a:t>
            </a:fld>
            <a:endParaRPr lang="en-US"/>
          </a:p>
        </p:txBody>
      </p:sp>
    </p:spTree>
    <p:extLst>
      <p:ext uri="{BB962C8B-B14F-4D97-AF65-F5344CB8AC3E}">
        <p14:creationId xmlns="" xmlns:p14="http://schemas.microsoft.com/office/powerpoint/2010/main" val="8183512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0" descr="preencoded.png"/>
          <p:cNvPicPr>
            <a:picLocks noChangeAspect="1"/>
          </p:cNvPicPr>
          <p:nvPr/>
        </p:nvPicPr>
        <p:blipFill>
          <a:blip r:embed="rId2"/>
          <a:stretch>
            <a:fillRect/>
          </a:stretch>
        </p:blipFill>
        <p:spPr>
          <a:xfrm>
            <a:off x="0" y="50427"/>
            <a:ext cx="9144000" cy="6807573"/>
          </a:xfrm>
          <a:prstGeom prst="rect">
            <a:avLst/>
          </a:prstGeom>
        </p:spPr>
      </p:pic>
      <p:sp>
        <p:nvSpPr>
          <p:cNvPr id="7" name="Shape 0"/>
          <p:cNvSpPr/>
          <p:nvPr/>
        </p:nvSpPr>
        <p:spPr>
          <a:xfrm>
            <a:off x="0" y="-76200"/>
            <a:ext cx="9144000" cy="6858000"/>
          </a:xfrm>
          <a:prstGeom prst="rect">
            <a:avLst/>
          </a:prstGeom>
          <a:solidFill>
            <a:srgbClr val="FFFFFF">
              <a:alpha val="75000"/>
            </a:srgbClr>
          </a:solidFill>
          <a:ln w="7620">
            <a:solidFill>
              <a:srgbClr val="FFFFFF">
                <a:alpha val="64000"/>
              </a:srgbClr>
            </a:solidFill>
            <a:prstDash val="solid"/>
          </a:ln>
        </p:spPr>
      </p:sp>
      <p:sp>
        <p:nvSpPr>
          <p:cNvPr id="4" name="AutoShape 2" descr="What is Artificial Intelligence? [Definition] Types and Applications"/>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4" name="Picture 4" descr="How Artificial Intelligence / Machine Learning and DevOps Works Better  Together | CloudThat's Blo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5575" y="3352800"/>
            <a:ext cx="8759439" cy="3124200"/>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888028" y="228600"/>
            <a:ext cx="7112972" cy="3030745"/>
          </a:xfrm>
          <a:prstGeom prst="rect">
            <a:avLst/>
          </a:prstGeom>
        </p:spPr>
      </p:pic>
      <p:sp>
        <p:nvSpPr>
          <p:cNvPr id="2" name="Slide Number Placeholder 1"/>
          <p:cNvSpPr>
            <a:spLocks noGrp="1"/>
          </p:cNvSpPr>
          <p:nvPr>
            <p:ph type="sldNum" sz="quarter" idx="12"/>
          </p:nvPr>
        </p:nvSpPr>
        <p:spPr/>
        <p:txBody>
          <a:bodyPr/>
          <a:lstStyle/>
          <a:p>
            <a:fld id="{BA2883C6-B966-490D-9F64-E25E724E9C20}" type="slidenum">
              <a:rPr lang="en-US" smtClean="0"/>
              <a:pPr/>
              <a:t>10</a:t>
            </a:fld>
            <a:endParaRPr lang="en-US"/>
          </a:p>
        </p:txBody>
      </p:sp>
    </p:spTree>
    <p:extLst>
      <p:ext uri="{BB962C8B-B14F-4D97-AF65-F5344CB8AC3E}">
        <p14:creationId xmlns="" xmlns:p14="http://schemas.microsoft.com/office/powerpoint/2010/main" val="14932787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p:cNvPicPr>
            <a:picLocks noChangeAspect="1"/>
          </p:cNvPicPr>
          <p:nvPr/>
        </p:nvPicPr>
        <p:blipFill>
          <a:blip r:embed="rId2"/>
          <a:stretch>
            <a:fillRect/>
          </a:stretch>
        </p:blipFill>
        <p:spPr>
          <a:xfrm>
            <a:off x="0" y="50427"/>
            <a:ext cx="9144000" cy="6807573"/>
          </a:xfrm>
          <a:prstGeom prst="rect">
            <a:avLst/>
          </a:prstGeom>
        </p:spPr>
      </p:pic>
      <p:sp>
        <p:nvSpPr>
          <p:cNvPr id="6" name="Shape 0"/>
          <p:cNvSpPr/>
          <p:nvPr/>
        </p:nvSpPr>
        <p:spPr>
          <a:xfrm>
            <a:off x="0" y="-76200"/>
            <a:ext cx="9144000" cy="6858000"/>
          </a:xfrm>
          <a:prstGeom prst="rect">
            <a:avLst/>
          </a:prstGeom>
          <a:solidFill>
            <a:srgbClr val="FFFFFF">
              <a:alpha val="75000"/>
            </a:srgbClr>
          </a:solidFill>
          <a:ln w="7620">
            <a:solidFill>
              <a:srgbClr val="FFFFFF">
                <a:alpha val="64000"/>
              </a:srgbClr>
            </a:solidFill>
            <a:prstDash val="solid"/>
          </a:ln>
        </p:spPr>
      </p:sp>
      <p:sp>
        <p:nvSpPr>
          <p:cNvPr id="2" name="Title 1"/>
          <p:cNvSpPr>
            <a:spLocks noGrp="1"/>
          </p:cNvSpPr>
          <p:nvPr>
            <p:ph type="title"/>
          </p:nvPr>
        </p:nvSpPr>
        <p:spPr/>
        <p:txBody>
          <a:bodyPr/>
          <a:lstStyle/>
          <a:p>
            <a:r>
              <a:rPr lang="en-US" dirty="0" smtClean="0"/>
              <a:t> </a:t>
            </a:r>
            <a:endParaRPr lang="en-US" dirty="0"/>
          </a:p>
        </p:txBody>
      </p:sp>
      <p:pic>
        <p:nvPicPr>
          <p:cNvPr id="4" name="Picture 3"/>
          <p:cNvPicPr>
            <a:picLocks noChangeAspect="1"/>
          </p:cNvPicPr>
          <p:nvPr/>
        </p:nvPicPr>
        <p:blipFill>
          <a:blip r:embed="rId3"/>
          <a:srcRect b="8333"/>
          <a:stretch>
            <a:fillRect/>
          </a:stretch>
        </p:blipFill>
        <p:spPr>
          <a:xfrm>
            <a:off x="0" y="304800"/>
            <a:ext cx="8986344" cy="3352800"/>
          </a:xfrm>
          <a:prstGeom prst="rect">
            <a:avLst/>
          </a:prstGeom>
        </p:spPr>
      </p:pic>
      <p:sp>
        <p:nvSpPr>
          <p:cNvPr id="3" name="Slide Number Placeholder 2"/>
          <p:cNvSpPr>
            <a:spLocks noGrp="1"/>
          </p:cNvSpPr>
          <p:nvPr>
            <p:ph type="sldNum" sz="quarter" idx="12"/>
          </p:nvPr>
        </p:nvSpPr>
        <p:spPr/>
        <p:txBody>
          <a:bodyPr/>
          <a:lstStyle/>
          <a:p>
            <a:fld id="{BA2883C6-B966-490D-9F64-E25E724E9C20}" type="slidenum">
              <a:rPr lang="en-US" smtClean="0"/>
              <a:pPr/>
              <a:t>11</a:t>
            </a:fld>
            <a:endParaRPr lang="en-US"/>
          </a:p>
        </p:txBody>
      </p:sp>
    </p:spTree>
    <p:extLst>
      <p:ext uri="{BB962C8B-B14F-4D97-AF65-F5344CB8AC3E}">
        <p14:creationId xmlns="" xmlns:p14="http://schemas.microsoft.com/office/powerpoint/2010/main" val="36895949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p:cNvPicPr>
            <a:picLocks noChangeAspect="1"/>
          </p:cNvPicPr>
          <p:nvPr/>
        </p:nvPicPr>
        <p:blipFill>
          <a:blip r:embed="rId2"/>
          <a:stretch>
            <a:fillRect/>
          </a:stretch>
        </p:blipFill>
        <p:spPr>
          <a:xfrm>
            <a:off x="0" y="50427"/>
            <a:ext cx="9144000" cy="6807573"/>
          </a:xfrm>
          <a:prstGeom prst="rect">
            <a:avLst/>
          </a:prstGeom>
        </p:spPr>
      </p:pic>
      <p:sp>
        <p:nvSpPr>
          <p:cNvPr id="8" name="Shape 0"/>
          <p:cNvSpPr/>
          <p:nvPr/>
        </p:nvSpPr>
        <p:spPr>
          <a:xfrm>
            <a:off x="0" y="-76200"/>
            <a:ext cx="9144000" cy="6858000"/>
          </a:xfrm>
          <a:prstGeom prst="rect">
            <a:avLst/>
          </a:prstGeom>
          <a:solidFill>
            <a:srgbClr val="FFFFFF">
              <a:alpha val="75000"/>
            </a:srgbClr>
          </a:solidFill>
          <a:ln w="7620">
            <a:solidFill>
              <a:srgbClr val="FFFFFF">
                <a:alpha val="64000"/>
              </a:srgbClr>
            </a:solidFill>
            <a:prstDash val="solid"/>
          </a:ln>
        </p:spPr>
      </p:sp>
      <p:sp>
        <p:nvSpPr>
          <p:cNvPr id="6" name="Title 5"/>
          <p:cNvSpPr>
            <a:spLocks noGrp="1"/>
          </p:cNvSpPr>
          <p:nvPr>
            <p:ph type="title"/>
          </p:nvPr>
        </p:nvSpPr>
        <p:spPr/>
        <p:txBody>
          <a:bodyPr/>
          <a:lstStyle/>
          <a:p>
            <a:endParaRPr lang="en-US"/>
          </a:p>
        </p:txBody>
      </p:sp>
      <p:sp>
        <p:nvSpPr>
          <p:cNvPr id="7" name="Content Placeholder 6"/>
          <p:cNvSpPr>
            <a:spLocks noGrp="1"/>
          </p:cNvSpPr>
          <p:nvPr>
            <p:ph idx="1"/>
          </p:nvPr>
        </p:nvSpPr>
        <p:spPr/>
        <p:txBody>
          <a:bodyPr>
            <a:normAutofit lnSpcReduction="10000"/>
          </a:bodyPr>
          <a:lstStyle/>
          <a:p>
            <a:pPr marL="0" indent="0">
              <a:buNone/>
            </a:pPr>
            <a:r>
              <a:rPr lang="en-US" b="1" dirty="0"/>
              <a:t>Examples of narrow AI:</a:t>
            </a:r>
          </a:p>
          <a:p>
            <a:r>
              <a:rPr lang="en-US" dirty="0" err="1"/>
              <a:t>Rankbrain</a:t>
            </a:r>
            <a:r>
              <a:rPr lang="en-US" dirty="0"/>
              <a:t> by Google / Google Search</a:t>
            </a:r>
          </a:p>
          <a:p>
            <a:r>
              <a:rPr lang="en-US" dirty="0"/>
              <a:t>Siri by Apple, Alexa by Amazon, Cortana by Microsoft and other virtual assistants</a:t>
            </a:r>
          </a:p>
          <a:p>
            <a:r>
              <a:rPr lang="en-US" dirty="0"/>
              <a:t>IBM’s Watson</a:t>
            </a:r>
          </a:p>
          <a:p>
            <a:r>
              <a:rPr lang="en-US" dirty="0"/>
              <a:t>Image / facial recognition software</a:t>
            </a:r>
          </a:p>
          <a:p>
            <a:r>
              <a:rPr lang="en-US" dirty="0"/>
              <a:t>Disease mapping and prediction tools</a:t>
            </a:r>
          </a:p>
          <a:p>
            <a:r>
              <a:rPr lang="en-US" dirty="0"/>
              <a:t>Manufacturing and drone robots</a:t>
            </a:r>
          </a:p>
          <a:p>
            <a:r>
              <a:rPr lang="en-US" dirty="0"/>
              <a:t>Email spam filters / social media monitoring tools for dangerous content</a:t>
            </a:r>
          </a:p>
          <a:p>
            <a:r>
              <a:rPr lang="en-US" dirty="0"/>
              <a:t>Entertainment or marketing content recommendations based on watch/listen/purchase </a:t>
            </a:r>
            <a:r>
              <a:rPr lang="en-US" dirty="0" err="1"/>
              <a:t>behaviour</a:t>
            </a:r>
            <a:endParaRPr lang="en-US" dirty="0"/>
          </a:p>
          <a:p>
            <a:r>
              <a:rPr lang="en-US" dirty="0"/>
              <a:t>Self-driving cars</a:t>
            </a:r>
          </a:p>
          <a:p>
            <a:endParaRPr lang="en-US" dirty="0"/>
          </a:p>
        </p:txBody>
      </p:sp>
      <p:sp>
        <p:nvSpPr>
          <p:cNvPr id="2" name="Slide Number Placeholder 1"/>
          <p:cNvSpPr>
            <a:spLocks noGrp="1"/>
          </p:cNvSpPr>
          <p:nvPr>
            <p:ph type="sldNum" sz="quarter" idx="12"/>
          </p:nvPr>
        </p:nvSpPr>
        <p:spPr/>
        <p:txBody>
          <a:bodyPr/>
          <a:lstStyle/>
          <a:p>
            <a:fld id="{BA2883C6-B966-490D-9F64-E25E724E9C20}" type="slidenum">
              <a:rPr lang="en-US" smtClean="0"/>
              <a:pPr/>
              <a:t>12</a:t>
            </a:fld>
            <a:endParaRPr lang="en-US"/>
          </a:p>
        </p:txBody>
      </p:sp>
    </p:spTree>
    <p:extLst>
      <p:ext uri="{BB962C8B-B14F-4D97-AF65-F5344CB8AC3E}">
        <p14:creationId xmlns="" xmlns:p14="http://schemas.microsoft.com/office/powerpoint/2010/main" val="4490227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5" name="Picture 4"/>
          <p:cNvPicPr>
            <a:picLocks noChangeAspect="1"/>
          </p:cNvPicPr>
          <p:nvPr/>
        </p:nvPicPr>
        <p:blipFill>
          <a:blip r:embed="rId2"/>
          <a:stretch>
            <a:fillRect/>
          </a:stretch>
        </p:blipFill>
        <p:spPr>
          <a:xfrm>
            <a:off x="0" y="838200"/>
            <a:ext cx="8764586" cy="4382293"/>
          </a:xfrm>
          <a:prstGeom prst="rect">
            <a:avLst/>
          </a:prstGeom>
        </p:spPr>
      </p:pic>
      <p:sp>
        <p:nvSpPr>
          <p:cNvPr id="3" name="Slide Number Placeholder 2"/>
          <p:cNvSpPr>
            <a:spLocks noGrp="1"/>
          </p:cNvSpPr>
          <p:nvPr>
            <p:ph type="sldNum" sz="quarter" idx="12"/>
          </p:nvPr>
        </p:nvSpPr>
        <p:spPr/>
        <p:txBody>
          <a:bodyPr/>
          <a:lstStyle/>
          <a:p>
            <a:fld id="{BA2883C6-B966-490D-9F64-E25E724E9C20}" type="slidenum">
              <a:rPr lang="en-US" smtClean="0"/>
              <a:pPr/>
              <a:t>13</a:t>
            </a:fld>
            <a:endParaRPr lang="en-US"/>
          </a:p>
        </p:txBody>
      </p:sp>
    </p:spTree>
    <p:extLst>
      <p:ext uri="{BB962C8B-B14F-4D97-AF65-F5344CB8AC3E}">
        <p14:creationId xmlns="" xmlns:p14="http://schemas.microsoft.com/office/powerpoint/2010/main" val="9598539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38200"/>
            <a:ext cx="8362950" cy="5791199"/>
          </a:xfrm>
        </p:spPr>
        <p:txBody>
          <a:bodyPr>
            <a:normAutofit/>
          </a:bodyPr>
          <a:lstStyle/>
          <a:p>
            <a:pPr algn="just"/>
            <a:r>
              <a:rPr lang="en-US" b="1" dirty="0"/>
              <a:t>Artificial general intelligence (AGI), </a:t>
            </a:r>
            <a:r>
              <a:rPr lang="en-US" dirty="0"/>
              <a:t>also referred to as strong AI or deep AI, is the concept of a machine with general intelligence that mimics human intelligence and/or </a:t>
            </a:r>
            <a:r>
              <a:rPr lang="en-US" dirty="0" err="1"/>
              <a:t>behaviours</a:t>
            </a:r>
            <a:r>
              <a:rPr lang="en-US" dirty="0"/>
              <a:t>, with the ability to learn and apply its intelligence to solve any problem. AGI can think, understand, and act in a way that is indistinguishable from that of a human in any given situation</a:t>
            </a:r>
            <a:r>
              <a:rPr lang="en-US" dirty="0" smtClean="0"/>
              <a:t>.</a:t>
            </a:r>
          </a:p>
          <a:p>
            <a:pPr algn="just"/>
            <a:endParaRPr lang="en-US" dirty="0"/>
          </a:p>
          <a:p>
            <a:pPr algn="just"/>
            <a:r>
              <a:rPr lang="en-US" dirty="0"/>
              <a:t>AI researchers and scientists have not yet achieved strong AI. To succeed, they would need to find a way to make machines conscious, programming a full set of cognitive abilities. Machines would have to take experiential learning to the next level, not just improving efficiency on singular tasks, but gaining the ability to apply experiential knowledge to a wider range of different problems</a:t>
            </a:r>
            <a:r>
              <a:rPr lang="en-US" dirty="0" smtClean="0"/>
              <a:t>.</a:t>
            </a:r>
          </a:p>
          <a:p>
            <a:pPr algn="just"/>
            <a:endParaRPr lang="en-US" dirty="0"/>
          </a:p>
          <a:p>
            <a:pPr algn="just"/>
            <a:r>
              <a:rPr lang="en-US" dirty="0"/>
              <a:t>Strong AI uses a theory of mind AI framework, which refers to the ability to discern needs, emotions, beliefs and thought processes of other intelligent entitles. Theory of mind level AI is not about replication or simulation, it’s about training machines to truly understand humans</a:t>
            </a:r>
            <a:r>
              <a:rPr lang="en-US" dirty="0" smtClean="0"/>
              <a:t>.</a:t>
            </a:r>
            <a:endParaRPr lang="en-US" dirty="0"/>
          </a:p>
        </p:txBody>
      </p:sp>
      <p:sp>
        <p:nvSpPr>
          <p:cNvPr id="2" name="Slide Number Placeholder 1"/>
          <p:cNvSpPr>
            <a:spLocks noGrp="1"/>
          </p:cNvSpPr>
          <p:nvPr>
            <p:ph type="sldNum" sz="quarter" idx="12"/>
          </p:nvPr>
        </p:nvSpPr>
        <p:spPr/>
        <p:txBody>
          <a:bodyPr/>
          <a:lstStyle/>
          <a:p>
            <a:fld id="{BA2883C6-B966-490D-9F64-E25E724E9C20}" type="slidenum">
              <a:rPr lang="en-US" smtClean="0"/>
              <a:pPr/>
              <a:t>14</a:t>
            </a:fld>
            <a:endParaRPr lang="en-US"/>
          </a:p>
        </p:txBody>
      </p:sp>
    </p:spTree>
    <p:extLst>
      <p:ext uri="{BB962C8B-B14F-4D97-AF65-F5344CB8AC3E}">
        <p14:creationId xmlns="" xmlns:p14="http://schemas.microsoft.com/office/powerpoint/2010/main" val="10682239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838200"/>
            <a:ext cx="7886700" cy="5791199"/>
          </a:xfrm>
        </p:spPr>
        <p:txBody>
          <a:bodyPr>
            <a:normAutofit/>
          </a:bodyPr>
          <a:lstStyle/>
          <a:p>
            <a:pPr algn="just"/>
            <a:r>
              <a:rPr lang="en-US" dirty="0"/>
              <a:t>Artificial super intelligence (ASI), is the hypothetical AI that doesn’t just mimic or understand human intelligence and </a:t>
            </a:r>
            <a:r>
              <a:rPr lang="en-US" dirty="0" smtClean="0"/>
              <a:t>behavior; </a:t>
            </a:r>
            <a:r>
              <a:rPr lang="en-US" dirty="0"/>
              <a:t>ASI is where machines become self-aware and surpass the capacity of human intelligence and ability</a:t>
            </a:r>
            <a:r>
              <a:rPr lang="en-US" dirty="0" smtClean="0"/>
              <a:t>.</a:t>
            </a:r>
          </a:p>
          <a:p>
            <a:pPr algn="just"/>
            <a:endParaRPr lang="en-US" dirty="0"/>
          </a:p>
          <a:p>
            <a:pPr algn="just"/>
            <a:r>
              <a:rPr lang="en-US" dirty="0"/>
              <a:t>Superintelligence has long been the muse of dystopian science fiction in which robots overrun, overthrow, and/or enslave humanity. The concept of artificial superintelligence sees AI evolve to be so akin to human emotions and experiences, that it doesn’t just understand them, it evokes emotions, needs, beliefs and desires of its own</a:t>
            </a:r>
            <a:r>
              <a:rPr lang="en-US" dirty="0" smtClean="0"/>
              <a:t>.</a:t>
            </a:r>
          </a:p>
          <a:p>
            <a:pPr algn="just"/>
            <a:endParaRPr lang="en-US" dirty="0"/>
          </a:p>
          <a:p>
            <a:pPr algn="just"/>
            <a:r>
              <a:rPr lang="en-US" dirty="0"/>
              <a:t>In addition to replicating the multi-faceted intelligence of human beings, ASI would theoretically be exceedingly better at everything we do; math, science, sports, art, medicine, hobbies, emotional relationships, everything. ASI would have a greater memory and a faster ability to process and </a:t>
            </a:r>
            <a:r>
              <a:rPr lang="en-US" dirty="0" err="1"/>
              <a:t>analyse</a:t>
            </a:r>
            <a:r>
              <a:rPr lang="en-US" dirty="0"/>
              <a:t> data and stimuli. Consequently, the decision-making and problem solving capabilities of super intelligent beings would be far superior than those of human beings.</a:t>
            </a:r>
          </a:p>
          <a:p>
            <a:pPr algn="just"/>
            <a:endParaRPr lang="en-US" dirty="0"/>
          </a:p>
        </p:txBody>
      </p:sp>
      <p:sp>
        <p:nvSpPr>
          <p:cNvPr id="2" name="Slide Number Placeholder 1"/>
          <p:cNvSpPr>
            <a:spLocks noGrp="1"/>
          </p:cNvSpPr>
          <p:nvPr>
            <p:ph type="sldNum" sz="quarter" idx="12"/>
          </p:nvPr>
        </p:nvSpPr>
        <p:spPr/>
        <p:txBody>
          <a:bodyPr/>
          <a:lstStyle/>
          <a:p>
            <a:fld id="{BA2883C6-B966-490D-9F64-E25E724E9C20}" type="slidenum">
              <a:rPr lang="en-US" smtClean="0"/>
              <a:pPr/>
              <a:t>15</a:t>
            </a:fld>
            <a:endParaRPr lang="en-US"/>
          </a:p>
        </p:txBody>
      </p:sp>
    </p:spTree>
    <p:extLst>
      <p:ext uri="{BB962C8B-B14F-4D97-AF65-F5344CB8AC3E}">
        <p14:creationId xmlns="" xmlns:p14="http://schemas.microsoft.com/office/powerpoint/2010/main" val="30303937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AI dangerous? Will robots take over the world?</a:t>
            </a:r>
          </a:p>
        </p:txBody>
      </p:sp>
      <p:sp>
        <p:nvSpPr>
          <p:cNvPr id="3" name="Content Placeholder 2"/>
          <p:cNvSpPr>
            <a:spLocks noGrp="1"/>
          </p:cNvSpPr>
          <p:nvPr>
            <p:ph idx="1"/>
          </p:nvPr>
        </p:nvSpPr>
        <p:spPr>
          <a:xfrm>
            <a:off x="628650" y="1825624"/>
            <a:ext cx="7886700" cy="5032375"/>
          </a:xfrm>
        </p:spPr>
        <p:txBody>
          <a:bodyPr>
            <a:normAutofit lnSpcReduction="10000"/>
          </a:bodyPr>
          <a:lstStyle/>
          <a:p>
            <a:r>
              <a:rPr lang="en-US" dirty="0"/>
              <a:t>AI’s rapid growth and powerful capabilities have made many people paranoid about the “inevitability” and proximity of an AI takeover</a:t>
            </a:r>
            <a:r>
              <a:rPr lang="en-US" dirty="0" smtClean="0"/>
              <a:t>.</a:t>
            </a:r>
          </a:p>
          <a:p>
            <a:r>
              <a:rPr lang="en-US" dirty="0"/>
              <a:t>Mark Zuckerberg is less concerned about this hypothetical control problem, saying the positives of </a:t>
            </a:r>
            <a:r>
              <a:rPr lang="en-US" dirty="0" smtClean="0"/>
              <a:t>AI </a:t>
            </a:r>
            <a:r>
              <a:rPr lang="en-US" dirty="0"/>
              <a:t>outweigh potential negatives</a:t>
            </a:r>
            <a:r>
              <a:rPr lang="en-US" dirty="0" smtClean="0"/>
              <a:t>.</a:t>
            </a:r>
          </a:p>
          <a:p>
            <a:r>
              <a:rPr lang="en-US" dirty="0"/>
              <a:t>Most researchers agree that </a:t>
            </a:r>
            <a:r>
              <a:rPr lang="en-US" dirty="0" err="1"/>
              <a:t>superintelligent</a:t>
            </a:r>
            <a:r>
              <a:rPr lang="en-US" dirty="0"/>
              <a:t> AI is unlikely to exhibit human emotions, and we have no reason to expect ASI will become malevolent. When considering how AI might become a risk, two key scenarios have been determined as most likely</a:t>
            </a:r>
            <a:r>
              <a:rPr lang="en-US" dirty="0" smtClean="0"/>
              <a:t>.</a:t>
            </a:r>
          </a:p>
          <a:p>
            <a:r>
              <a:rPr lang="en-US" b="1" dirty="0"/>
              <a:t>AI could be programmed to do something devastating.</a:t>
            </a:r>
          </a:p>
          <a:p>
            <a:r>
              <a:rPr lang="en-US" dirty="0"/>
              <a:t>Autonomous weapons are AI systems programmed to kill. In the hands of the wrong person, autonomous weapons could inadvertently lead to an AI war, and mass casualties, potentially even the end of humanity. Such weapons may be designed to be extremely difficult to “turn off”, and humans could plausibly, rapidly lose control. This risk is prevalent even with narrow AI, but grows exponentially as autonomy increases</a:t>
            </a:r>
            <a:r>
              <a:rPr lang="en-US" dirty="0" smtClean="0"/>
              <a:t>.</a:t>
            </a: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16</a:t>
            </a:fld>
            <a:endParaRPr lang="en-US"/>
          </a:p>
        </p:txBody>
      </p:sp>
    </p:spTree>
    <p:extLst>
      <p:ext uri="{BB962C8B-B14F-4D97-AF65-F5344CB8AC3E}">
        <p14:creationId xmlns="" xmlns:p14="http://schemas.microsoft.com/office/powerpoint/2010/main" val="193618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381000" y="609600"/>
            <a:ext cx="8229600" cy="634664"/>
          </a:xfrm>
          <a:prstGeom prst="rect">
            <a:avLst/>
          </a:prstGeom>
          <a:noFill/>
          <a:ln/>
        </p:spPr>
        <p:txBody>
          <a:bodyPr wrap="none" lIns="64008" tIns="32004" rIns="64008" bIns="32004" rtlCol="0" anchor="t"/>
          <a:lstStyle/>
          <a:p>
            <a:pPr>
              <a:lnSpc>
                <a:spcPts val="4229"/>
              </a:lnSpc>
            </a:pPr>
            <a:r>
              <a:rPr lang="en-US" sz="3300" b="1" kern="0" spc="-65" dirty="0" smtClean="0">
                <a:solidFill>
                  <a:srgbClr val="FF75D3"/>
                </a:solidFill>
                <a:latin typeface="adonis-web" pitchFamily="34" charset="0"/>
                <a:ea typeface="adonis-web" pitchFamily="34" charset="-122"/>
                <a:cs typeface="adonis-web" pitchFamily="34" charset="-120"/>
              </a:rPr>
              <a:t>Types </a:t>
            </a:r>
            <a:r>
              <a:rPr lang="en-US" sz="3300" b="1" kern="0" spc="-65" dirty="0">
                <a:solidFill>
                  <a:srgbClr val="FF75D3"/>
                </a:solidFill>
                <a:latin typeface="adonis-web" pitchFamily="34" charset="0"/>
                <a:ea typeface="adonis-web" pitchFamily="34" charset="-122"/>
                <a:cs typeface="adonis-web" pitchFamily="34" charset="-120"/>
              </a:rPr>
              <a:t>of </a:t>
            </a:r>
            <a:r>
              <a:rPr lang="en-US" sz="3300" b="1" kern="0" spc="-65" dirty="0" smtClean="0">
                <a:solidFill>
                  <a:srgbClr val="FF75D3"/>
                </a:solidFill>
                <a:latin typeface="adonis-web" pitchFamily="34" charset="0"/>
                <a:ea typeface="adonis-web" pitchFamily="34" charset="-122"/>
                <a:cs typeface="adonis-web" pitchFamily="34" charset="-120"/>
              </a:rPr>
              <a:t>AI Capabilities</a:t>
            </a:r>
            <a:endParaRPr lang="en-US" sz="3300" dirty="0"/>
          </a:p>
        </p:txBody>
      </p:sp>
      <p:sp>
        <p:nvSpPr>
          <p:cNvPr id="12" name="Rectangle 11"/>
          <p:cNvSpPr/>
          <p:nvPr/>
        </p:nvSpPr>
        <p:spPr>
          <a:xfrm>
            <a:off x="0" y="1371600"/>
            <a:ext cx="8229600" cy="5486400"/>
          </a:xfrm>
          <a:prstGeom prst="rect">
            <a:avLst/>
          </a:prstGeom>
          <a:solidFill>
            <a:srgbClr val="002060"/>
          </a:solidFill>
        </p:spPr>
        <p:style>
          <a:lnRef idx="2">
            <a:schemeClr val="accent1"/>
          </a:lnRef>
          <a:fillRef idx="1">
            <a:schemeClr val="lt1"/>
          </a:fillRef>
          <a:effectRef idx="0">
            <a:schemeClr val="accent1"/>
          </a:effectRef>
          <a:fontRef idx="minor">
            <a:schemeClr val="dk1"/>
          </a:fontRef>
        </p:style>
        <p:txBody>
          <a:bodyPr rtlCol="0" anchor="ctr"/>
          <a:lstStyle/>
          <a:p>
            <a:pPr>
              <a:lnSpc>
                <a:spcPct val="200000"/>
              </a:lnSpc>
              <a:buFont typeface="Wingdings" pitchFamily="2" charset="2"/>
              <a:buChar char="§"/>
            </a:pPr>
            <a:r>
              <a:rPr lang="en-US" sz="2400" dirty="0" smtClean="0">
                <a:solidFill>
                  <a:schemeClr val="bg1"/>
                </a:solidFill>
              </a:rPr>
              <a:t> Linguistic </a:t>
            </a:r>
            <a:r>
              <a:rPr lang="en-US" sz="2400" dirty="0" smtClean="0">
                <a:solidFill>
                  <a:schemeClr val="bg1"/>
                </a:solidFill>
              </a:rPr>
              <a:t>Intelligence</a:t>
            </a:r>
          </a:p>
          <a:p>
            <a:pPr>
              <a:lnSpc>
                <a:spcPct val="200000"/>
              </a:lnSpc>
              <a:buFont typeface="Wingdings" pitchFamily="2" charset="2"/>
              <a:buChar char="§"/>
            </a:pPr>
            <a:r>
              <a:rPr lang="en-US" sz="2400" dirty="0" smtClean="0">
                <a:solidFill>
                  <a:schemeClr val="bg1"/>
                </a:solidFill>
              </a:rPr>
              <a:t> Musical </a:t>
            </a:r>
            <a:r>
              <a:rPr lang="en-US" sz="2400" dirty="0" smtClean="0">
                <a:solidFill>
                  <a:schemeClr val="bg1"/>
                </a:solidFill>
              </a:rPr>
              <a:t>Intelligence</a:t>
            </a:r>
          </a:p>
          <a:p>
            <a:pPr>
              <a:lnSpc>
                <a:spcPct val="200000"/>
              </a:lnSpc>
              <a:buFont typeface="Wingdings" pitchFamily="2" charset="2"/>
              <a:buChar char="§"/>
            </a:pPr>
            <a:r>
              <a:rPr lang="en-US" sz="2400" dirty="0" smtClean="0">
                <a:solidFill>
                  <a:schemeClr val="bg1"/>
                </a:solidFill>
              </a:rPr>
              <a:t> Logical </a:t>
            </a:r>
            <a:r>
              <a:rPr lang="en-US" sz="2400" dirty="0" smtClean="0">
                <a:solidFill>
                  <a:schemeClr val="bg1"/>
                </a:solidFill>
              </a:rPr>
              <a:t>Mathematical Intelligence</a:t>
            </a:r>
          </a:p>
          <a:p>
            <a:pPr>
              <a:lnSpc>
                <a:spcPct val="200000"/>
              </a:lnSpc>
              <a:buFont typeface="Wingdings" pitchFamily="2" charset="2"/>
              <a:buChar char="§"/>
            </a:pPr>
            <a:r>
              <a:rPr lang="en-US" sz="2400" dirty="0" smtClean="0">
                <a:solidFill>
                  <a:schemeClr val="bg1"/>
                </a:solidFill>
              </a:rPr>
              <a:t> Spatial </a:t>
            </a:r>
            <a:r>
              <a:rPr lang="en-US" sz="2400" dirty="0" smtClean="0">
                <a:solidFill>
                  <a:schemeClr val="bg1"/>
                </a:solidFill>
              </a:rPr>
              <a:t>Intelligence</a:t>
            </a:r>
          </a:p>
          <a:p>
            <a:pPr>
              <a:lnSpc>
                <a:spcPct val="200000"/>
              </a:lnSpc>
              <a:buFont typeface="Wingdings" pitchFamily="2" charset="2"/>
              <a:buChar char="§"/>
            </a:pPr>
            <a:r>
              <a:rPr lang="en-US" sz="2400" dirty="0" smtClean="0">
                <a:solidFill>
                  <a:schemeClr val="bg1"/>
                </a:solidFill>
              </a:rPr>
              <a:t> Intra </a:t>
            </a:r>
            <a:r>
              <a:rPr lang="en-US" sz="2400" dirty="0" smtClean="0">
                <a:solidFill>
                  <a:schemeClr val="bg1"/>
                </a:solidFill>
              </a:rPr>
              <a:t>and Interpersonal intelligence</a:t>
            </a:r>
            <a:endParaRPr lang="en-US" sz="2400" dirty="0">
              <a:solidFill>
                <a:schemeClr val="bg1"/>
              </a:solidFill>
            </a:endParaRPr>
          </a:p>
        </p:txBody>
      </p:sp>
      <p:pic>
        <p:nvPicPr>
          <p:cNvPr id="52226" name="Picture 2" descr="https://cdn.dribbble.com/users/1446559/screenshots/5453050/media/ff7fdbdc9b667c74cc57db48bfc2ffc7.gif"/>
          <p:cNvPicPr>
            <a:picLocks noChangeAspect="1" noChangeArrowheads="1" noCrop="1"/>
          </p:cNvPicPr>
          <p:nvPr/>
        </p:nvPicPr>
        <p:blipFill>
          <a:blip r:embed="rId4"/>
          <a:srcRect/>
          <a:stretch>
            <a:fillRect/>
          </a:stretch>
        </p:blipFill>
        <p:spPr bwMode="auto">
          <a:xfrm>
            <a:off x="5257800" y="1371600"/>
            <a:ext cx="3886200" cy="2838450"/>
          </a:xfrm>
          <a:prstGeom prst="rect">
            <a:avLst/>
          </a:prstGeom>
          <a:noFill/>
        </p:spPr>
      </p:pic>
      <p:pic>
        <p:nvPicPr>
          <p:cNvPr id="52228" name="Picture 4" descr="https://images.typeform.com/images/VDFh4Nx9a6gv/image/default"/>
          <p:cNvPicPr>
            <a:picLocks noChangeAspect="1" noChangeArrowheads="1" noCrop="1"/>
          </p:cNvPicPr>
          <p:nvPr/>
        </p:nvPicPr>
        <p:blipFill>
          <a:blip r:embed="rId5"/>
          <a:srcRect/>
          <a:stretch>
            <a:fillRect/>
          </a:stretch>
        </p:blipFill>
        <p:spPr bwMode="auto">
          <a:xfrm>
            <a:off x="5257800" y="4191000"/>
            <a:ext cx="3886200" cy="26289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381000" y="762000"/>
            <a:ext cx="4419600" cy="634664"/>
          </a:xfrm>
          <a:prstGeom prst="rect">
            <a:avLst/>
          </a:prstGeom>
          <a:noFill/>
          <a:ln/>
        </p:spPr>
        <p:txBody>
          <a:bodyPr wrap="none" lIns="64008" tIns="32004" rIns="64008" bIns="32004" rtlCol="0" anchor="t"/>
          <a:lstStyle/>
          <a:p>
            <a:pPr>
              <a:lnSpc>
                <a:spcPts val="4229"/>
              </a:lnSpc>
            </a:pPr>
            <a:r>
              <a:rPr lang="en-US" sz="3300" b="1" kern="0" spc="-65" dirty="0" smtClean="0">
                <a:solidFill>
                  <a:srgbClr val="FF75D3"/>
                </a:solidFill>
                <a:latin typeface="adonis-web" pitchFamily="34" charset="0"/>
                <a:ea typeface="adonis-web" pitchFamily="34" charset="-122"/>
                <a:cs typeface="adonis-web" pitchFamily="34" charset="-120"/>
              </a:rPr>
              <a:t>Types </a:t>
            </a:r>
            <a:r>
              <a:rPr lang="en-US" sz="3300" b="1" kern="0" spc="-65" dirty="0">
                <a:solidFill>
                  <a:srgbClr val="FF75D3"/>
                </a:solidFill>
                <a:latin typeface="adonis-web" pitchFamily="34" charset="0"/>
                <a:ea typeface="adonis-web" pitchFamily="34" charset="-122"/>
                <a:cs typeface="adonis-web" pitchFamily="34" charset="-120"/>
              </a:rPr>
              <a:t>of AI</a:t>
            </a:r>
            <a:endParaRPr lang="en-US" sz="3300" dirty="0"/>
          </a:p>
        </p:txBody>
      </p:sp>
      <p:sp>
        <p:nvSpPr>
          <p:cNvPr id="5" name="Text 2"/>
          <p:cNvSpPr/>
          <p:nvPr/>
        </p:nvSpPr>
        <p:spPr>
          <a:xfrm>
            <a:off x="304801" y="1905000"/>
            <a:ext cx="2743200" cy="685800"/>
          </a:xfrm>
          <a:prstGeom prst="rect">
            <a:avLst/>
          </a:prstGeom>
          <a:ln/>
        </p:spPr>
        <p:style>
          <a:lnRef idx="0">
            <a:schemeClr val="dk1"/>
          </a:lnRef>
          <a:fillRef idx="1003">
            <a:schemeClr val="lt1"/>
          </a:fillRef>
          <a:effectRef idx="3">
            <a:schemeClr val="dk1"/>
          </a:effectRef>
          <a:fontRef idx="minor">
            <a:schemeClr val="lt1"/>
          </a:fontRef>
        </p:style>
        <p:txBody>
          <a:bodyPr wrap="none" lIns="64008" tIns="32004" rIns="64008" bIns="32004" rtlCol="0" anchor="t"/>
          <a:lstStyle/>
          <a:p>
            <a:pPr algn="ctr">
              <a:lnSpc>
                <a:spcPts val="2538"/>
              </a:lnSpc>
            </a:pPr>
            <a:r>
              <a:rPr lang="en-US" sz="2000" b="1" kern="0" spc="-39" dirty="0">
                <a:solidFill>
                  <a:srgbClr val="FF75D3"/>
                </a:solidFill>
                <a:latin typeface="adonis-web" pitchFamily="34" charset="0"/>
                <a:ea typeface="adonis-web" pitchFamily="34" charset="-122"/>
                <a:cs typeface="adonis-web" pitchFamily="34" charset="-120"/>
              </a:rPr>
              <a:t>Cognitive Computing</a:t>
            </a:r>
          </a:p>
        </p:txBody>
      </p:sp>
      <p:sp>
        <p:nvSpPr>
          <p:cNvPr id="6" name="Text 3"/>
          <p:cNvSpPr/>
          <p:nvPr/>
        </p:nvSpPr>
        <p:spPr>
          <a:xfrm>
            <a:off x="324668" y="2788524"/>
            <a:ext cx="2723332" cy="3536076"/>
          </a:xfrm>
          <a:prstGeom prst="rect">
            <a:avLst/>
          </a:prstGeom>
          <a:ln/>
        </p:spPr>
        <p:style>
          <a:lnRef idx="2">
            <a:schemeClr val="accent4"/>
          </a:lnRef>
          <a:fillRef idx="1">
            <a:schemeClr val="lt1"/>
          </a:fillRef>
          <a:effectRef idx="0">
            <a:schemeClr val="accent4"/>
          </a:effectRef>
          <a:fontRef idx="minor">
            <a:schemeClr val="dk1"/>
          </a:fontRef>
        </p:style>
        <p:txBody>
          <a:bodyPr wrap="square" lIns="64008" tIns="32004" rIns="64008" bIns="32004" rtlCol="0" anchor="t"/>
          <a:lstStyle/>
          <a:p>
            <a:pPr marL="342900" indent="-342900">
              <a:lnSpc>
                <a:spcPts val="2342"/>
              </a:lnSpc>
              <a:buFont typeface="Wingdings" pitchFamily="2" charset="2"/>
              <a:buChar char="ü"/>
            </a:pPr>
            <a:r>
              <a:rPr lang="en-US" sz="1400" kern="0" spc="-26" dirty="0">
                <a:solidFill>
                  <a:srgbClr val="272525"/>
                </a:solidFill>
                <a:latin typeface="Source Sans Pro" pitchFamily="34" charset="0"/>
                <a:ea typeface="Source Sans Pro" pitchFamily="34" charset="-122"/>
                <a:cs typeface="Source Sans Pro" pitchFamily="34" charset="-120"/>
              </a:rPr>
              <a:t>Cognitive Computing function very similarly to the workings of the human brain. </a:t>
            </a:r>
            <a:endParaRPr lang="en-US" sz="1400" kern="0" spc="-26" dirty="0" smtClean="0">
              <a:solidFill>
                <a:srgbClr val="272525"/>
              </a:solidFill>
              <a:latin typeface="Source Sans Pro" pitchFamily="34" charset="0"/>
              <a:ea typeface="Source Sans Pro" pitchFamily="34" charset="-122"/>
              <a:cs typeface="Source Sans Pro" pitchFamily="34" charset="-120"/>
            </a:endParaRPr>
          </a:p>
          <a:p>
            <a:pPr marL="342900" indent="-342900">
              <a:lnSpc>
                <a:spcPts val="2342"/>
              </a:lnSpc>
              <a:buFont typeface="Wingdings" pitchFamily="2" charset="2"/>
              <a:buChar char="ü"/>
            </a:pPr>
            <a:r>
              <a:rPr lang="en-US" sz="1400" kern="0" spc="-26" dirty="0" smtClean="0">
                <a:solidFill>
                  <a:srgbClr val="272525"/>
                </a:solidFill>
                <a:latin typeface="Source Sans Pro" pitchFamily="34" charset="0"/>
                <a:ea typeface="Source Sans Pro" pitchFamily="34" charset="-122"/>
                <a:cs typeface="Source Sans Pro" pitchFamily="34" charset="-120"/>
              </a:rPr>
              <a:t>It </a:t>
            </a:r>
            <a:r>
              <a:rPr lang="en-US" sz="1400" kern="0" spc="-26" dirty="0">
                <a:solidFill>
                  <a:srgbClr val="272525"/>
                </a:solidFill>
                <a:latin typeface="Source Sans Pro" pitchFamily="34" charset="0"/>
                <a:ea typeface="Source Sans Pro" pitchFamily="34" charset="-122"/>
                <a:cs typeface="Source Sans Pro" pitchFamily="34" charset="-120"/>
              </a:rPr>
              <a:t>uses computerized models to answer complex problems and requires a neuromorphic and Von Neumann model of computing</a:t>
            </a:r>
            <a:r>
              <a:rPr lang="en-US" sz="1400" kern="0" spc="-26" dirty="0" smtClean="0">
                <a:solidFill>
                  <a:srgbClr val="272525"/>
                </a:solidFill>
                <a:latin typeface="Source Sans Pro" pitchFamily="34" charset="0"/>
                <a:ea typeface="Source Sans Pro" pitchFamily="34" charset="-122"/>
                <a:cs typeface="Source Sans Pro" pitchFamily="34" charset="-120"/>
              </a:rPr>
              <a:t>.</a:t>
            </a:r>
          </a:p>
          <a:p>
            <a:pPr marL="342900" indent="-342900">
              <a:lnSpc>
                <a:spcPts val="2342"/>
              </a:lnSpc>
              <a:buFont typeface="Wingdings" pitchFamily="2" charset="2"/>
              <a:buChar char="ü"/>
            </a:pPr>
            <a:r>
              <a:rPr lang="en-US" sz="1400" dirty="0" smtClean="0"/>
              <a:t>Ex: Amazon </a:t>
            </a:r>
            <a:r>
              <a:rPr lang="en-US" sz="1400" dirty="0" err="1" smtClean="0"/>
              <a:t>Alexa</a:t>
            </a:r>
            <a:r>
              <a:rPr lang="en-US" sz="1400" dirty="0" smtClean="0"/>
              <a:t> and Apple </a:t>
            </a:r>
            <a:r>
              <a:rPr lang="en-US" sz="1400" dirty="0" err="1" smtClean="0"/>
              <a:t>Siri</a:t>
            </a:r>
            <a:r>
              <a:rPr lang="en-US" sz="1400" dirty="0" smtClean="0"/>
              <a:t>, and driverless cars.</a:t>
            </a:r>
            <a:endParaRPr lang="en-US" sz="1400" dirty="0"/>
          </a:p>
        </p:txBody>
      </p:sp>
      <p:sp>
        <p:nvSpPr>
          <p:cNvPr id="7" name="Text 4"/>
          <p:cNvSpPr/>
          <p:nvPr/>
        </p:nvSpPr>
        <p:spPr>
          <a:xfrm>
            <a:off x="3276600" y="1905000"/>
            <a:ext cx="2514600" cy="761518"/>
          </a:xfrm>
          <a:prstGeom prst="rect">
            <a:avLst/>
          </a:prstGeom>
          <a:ln/>
        </p:spPr>
        <p:style>
          <a:lnRef idx="0">
            <a:schemeClr val="dk1"/>
          </a:lnRef>
          <a:fillRef idx="1003">
            <a:schemeClr val="lt1"/>
          </a:fillRef>
          <a:effectRef idx="3">
            <a:schemeClr val="dk1"/>
          </a:effectRef>
          <a:fontRef idx="minor">
            <a:schemeClr val="lt1"/>
          </a:fontRef>
        </p:style>
        <p:txBody>
          <a:bodyPr wrap="none" lIns="64008" tIns="32004" rIns="64008" bIns="32004" rtlCol="0" anchor="t"/>
          <a:lstStyle/>
          <a:p>
            <a:pPr algn="ctr">
              <a:lnSpc>
                <a:spcPts val="2538"/>
              </a:lnSpc>
            </a:pPr>
            <a:r>
              <a:rPr lang="en-US" sz="2000" b="1" kern="0" spc="-39" dirty="0">
                <a:solidFill>
                  <a:srgbClr val="FF75D3"/>
                </a:solidFill>
                <a:latin typeface="adonis-web" pitchFamily="34" charset="0"/>
                <a:ea typeface="adonis-web" pitchFamily="34" charset="-122"/>
                <a:cs typeface="adonis-web" pitchFamily="34" charset="-120"/>
              </a:rPr>
              <a:t>Natural Language </a:t>
            </a:r>
            <a:endParaRPr lang="en-US" sz="2000" b="1" kern="0" spc="-39" dirty="0" smtClean="0">
              <a:solidFill>
                <a:srgbClr val="FF75D3"/>
              </a:solidFill>
              <a:latin typeface="adonis-web" pitchFamily="34" charset="0"/>
              <a:ea typeface="adonis-web" pitchFamily="34" charset="-122"/>
              <a:cs typeface="adonis-web" pitchFamily="34" charset="-120"/>
            </a:endParaRPr>
          </a:p>
          <a:p>
            <a:pPr algn="ctr">
              <a:lnSpc>
                <a:spcPts val="2538"/>
              </a:lnSpc>
            </a:pPr>
            <a:r>
              <a:rPr lang="en-US" sz="2000" b="1" kern="0" spc="-39" dirty="0" smtClean="0">
                <a:solidFill>
                  <a:srgbClr val="FF75D3"/>
                </a:solidFill>
                <a:latin typeface="adonis-web" pitchFamily="34" charset="0"/>
                <a:ea typeface="adonis-web" pitchFamily="34" charset="-122"/>
                <a:cs typeface="adonis-web" pitchFamily="34" charset="-120"/>
              </a:rPr>
              <a:t>Processing</a:t>
            </a:r>
            <a:endParaRPr lang="en-US" sz="2000" b="1" kern="0" spc="-39" dirty="0">
              <a:solidFill>
                <a:srgbClr val="FF75D3"/>
              </a:solidFill>
              <a:latin typeface="adonis-web" pitchFamily="34" charset="0"/>
              <a:ea typeface="adonis-web" pitchFamily="34" charset="-122"/>
              <a:cs typeface="adonis-web" pitchFamily="34" charset="-120"/>
            </a:endParaRPr>
          </a:p>
        </p:txBody>
      </p:sp>
      <p:sp>
        <p:nvSpPr>
          <p:cNvPr id="8" name="Text 5"/>
          <p:cNvSpPr/>
          <p:nvPr/>
        </p:nvSpPr>
        <p:spPr>
          <a:xfrm>
            <a:off x="3276600" y="2814460"/>
            <a:ext cx="2519139" cy="3510140"/>
          </a:xfrm>
          <a:prstGeom prst="rect">
            <a:avLst/>
          </a:prstGeom>
          <a:ln/>
        </p:spPr>
        <p:style>
          <a:lnRef idx="2">
            <a:schemeClr val="accent1"/>
          </a:lnRef>
          <a:fillRef idx="1">
            <a:schemeClr val="lt1"/>
          </a:fillRef>
          <a:effectRef idx="0">
            <a:schemeClr val="accent1"/>
          </a:effectRef>
          <a:fontRef idx="minor">
            <a:schemeClr val="dk1"/>
          </a:fontRef>
        </p:style>
        <p:txBody>
          <a:bodyPr wrap="square" lIns="64008" tIns="32004" rIns="64008" bIns="32004" rtlCol="0" anchor="t"/>
          <a:lstStyle/>
          <a:p>
            <a:pPr marL="342900" indent="-342900">
              <a:lnSpc>
                <a:spcPts val="2342"/>
              </a:lnSpc>
              <a:buFont typeface="Wingdings" pitchFamily="2" charset="2"/>
              <a:buChar char="ü"/>
            </a:pPr>
            <a:r>
              <a:rPr lang="en-US" sz="1400" kern="0" spc="-26" dirty="0">
                <a:solidFill>
                  <a:srgbClr val="272525"/>
                </a:solidFill>
                <a:latin typeface="Source Sans Pro" pitchFamily="34" charset="0"/>
                <a:ea typeface="Source Sans Pro" pitchFamily="34" charset="-122"/>
                <a:cs typeface="Source Sans Pro" pitchFamily="34" charset="-120"/>
              </a:rPr>
              <a:t>Natural Language Processing is used to help computers understand human language. </a:t>
            </a:r>
            <a:endParaRPr lang="en-US" sz="1400" kern="0" spc="-26" dirty="0" smtClean="0">
              <a:solidFill>
                <a:srgbClr val="272525"/>
              </a:solidFill>
              <a:latin typeface="Source Sans Pro" pitchFamily="34" charset="0"/>
              <a:ea typeface="Source Sans Pro" pitchFamily="34" charset="-122"/>
              <a:cs typeface="Source Sans Pro" pitchFamily="34" charset="-120"/>
            </a:endParaRPr>
          </a:p>
          <a:p>
            <a:pPr marL="342900" indent="-342900">
              <a:lnSpc>
                <a:spcPts val="2342"/>
              </a:lnSpc>
              <a:buFont typeface="Wingdings" pitchFamily="2" charset="2"/>
              <a:buChar char="ü"/>
            </a:pPr>
            <a:r>
              <a:rPr lang="en-US" sz="1400" kern="0" spc="-26" dirty="0" smtClean="0">
                <a:solidFill>
                  <a:srgbClr val="272525"/>
                </a:solidFill>
                <a:latin typeface="Source Sans Pro" pitchFamily="34" charset="0"/>
                <a:ea typeface="Source Sans Pro" pitchFamily="34" charset="-122"/>
                <a:cs typeface="Source Sans Pro" pitchFamily="34" charset="-120"/>
              </a:rPr>
              <a:t>It's </a:t>
            </a:r>
            <a:r>
              <a:rPr lang="en-US" sz="1400" kern="0" spc="-26" dirty="0">
                <a:solidFill>
                  <a:srgbClr val="272525"/>
                </a:solidFill>
                <a:latin typeface="Source Sans Pro" pitchFamily="34" charset="0"/>
                <a:ea typeface="Source Sans Pro" pitchFamily="34" charset="-122"/>
                <a:cs typeface="Source Sans Pro" pitchFamily="34" charset="-120"/>
              </a:rPr>
              <a:t>ideal for processing unstructured data such as human languages, texts, and voices</a:t>
            </a:r>
            <a:r>
              <a:rPr lang="en-US" sz="1400" kern="0" spc="-26" dirty="0" smtClean="0">
                <a:solidFill>
                  <a:srgbClr val="272525"/>
                </a:solidFill>
                <a:latin typeface="Source Sans Pro" pitchFamily="34" charset="0"/>
                <a:ea typeface="Source Sans Pro" pitchFamily="34" charset="-122"/>
                <a:cs typeface="Source Sans Pro" pitchFamily="34" charset="-120"/>
              </a:rPr>
              <a:t>.</a:t>
            </a:r>
          </a:p>
          <a:p>
            <a:pPr marL="342900" indent="-342900">
              <a:lnSpc>
                <a:spcPts val="2342"/>
              </a:lnSpc>
              <a:buFont typeface="Wingdings" pitchFamily="2" charset="2"/>
              <a:buChar char="ü"/>
            </a:pPr>
            <a:r>
              <a:rPr lang="en-US" sz="1400" kern="0" spc="-26" dirty="0" smtClean="0">
                <a:solidFill>
                  <a:srgbClr val="272525"/>
                </a:solidFill>
                <a:latin typeface="Source Sans Pro" pitchFamily="34" charset="0"/>
                <a:ea typeface="Source Sans Pro" pitchFamily="34" charset="-122"/>
                <a:cs typeface="Source Sans Pro" pitchFamily="34" charset="-120"/>
              </a:rPr>
              <a:t>Ex: virtual </a:t>
            </a:r>
            <a:r>
              <a:rPr lang="en-US" sz="1400" kern="0" spc="-26" dirty="0" smtClean="0">
                <a:solidFill>
                  <a:srgbClr val="272525"/>
                </a:solidFill>
                <a:latin typeface="Source Sans Pro" pitchFamily="34" charset="0"/>
                <a:ea typeface="Source Sans Pro" pitchFamily="34" charset="-122"/>
                <a:cs typeface="Source Sans Pro" pitchFamily="34" charset="-120"/>
              </a:rPr>
              <a:t>assistants and </a:t>
            </a:r>
            <a:r>
              <a:rPr lang="en-US" sz="1400" kern="0" spc="-26" dirty="0" err="1" smtClean="0">
                <a:solidFill>
                  <a:srgbClr val="272525"/>
                </a:solidFill>
                <a:latin typeface="Source Sans Pro" pitchFamily="34" charset="0"/>
                <a:ea typeface="Source Sans Pro" pitchFamily="34" charset="-122"/>
                <a:cs typeface="Source Sans Pro" pitchFamily="34" charset="-120"/>
              </a:rPr>
              <a:t>chatbots</a:t>
            </a:r>
            <a:r>
              <a:rPr lang="en-US" sz="1400" kern="0" spc="-26" dirty="0" smtClean="0">
                <a:solidFill>
                  <a:srgbClr val="272525"/>
                </a:solidFill>
                <a:latin typeface="Source Sans Pro" pitchFamily="34" charset="0"/>
                <a:ea typeface="Source Sans Pro" pitchFamily="34" charset="-122"/>
                <a:cs typeface="Source Sans Pro" pitchFamily="34" charset="-120"/>
              </a:rPr>
              <a:t> to understand user queries and respond</a:t>
            </a:r>
            <a:endParaRPr lang="en-US" sz="1400" kern="0" spc="-26" dirty="0">
              <a:solidFill>
                <a:srgbClr val="272525"/>
              </a:solidFill>
              <a:latin typeface="Source Sans Pro" pitchFamily="34" charset="0"/>
              <a:ea typeface="Source Sans Pro" pitchFamily="34" charset="-122"/>
              <a:cs typeface="Source Sans Pro" pitchFamily="34" charset="-120"/>
            </a:endParaRPr>
          </a:p>
        </p:txBody>
      </p:sp>
      <p:sp>
        <p:nvSpPr>
          <p:cNvPr id="9" name="Text 6"/>
          <p:cNvSpPr/>
          <p:nvPr/>
        </p:nvSpPr>
        <p:spPr>
          <a:xfrm>
            <a:off x="6019800" y="1905000"/>
            <a:ext cx="2895600" cy="685800"/>
          </a:xfrm>
          <a:prstGeom prst="rect">
            <a:avLst/>
          </a:prstGeom>
          <a:ln/>
        </p:spPr>
        <p:style>
          <a:lnRef idx="0">
            <a:schemeClr val="dk1"/>
          </a:lnRef>
          <a:fillRef idx="1003">
            <a:schemeClr val="lt1"/>
          </a:fillRef>
          <a:effectRef idx="3">
            <a:schemeClr val="dk1"/>
          </a:effectRef>
          <a:fontRef idx="minor">
            <a:schemeClr val="lt1"/>
          </a:fontRef>
        </p:style>
        <p:txBody>
          <a:bodyPr wrap="none" lIns="64008" tIns="32004" rIns="64008" bIns="32004" rtlCol="0" anchor="t"/>
          <a:lstStyle/>
          <a:p>
            <a:pPr algn="ctr">
              <a:lnSpc>
                <a:spcPts val="2538"/>
              </a:lnSpc>
            </a:pPr>
            <a:r>
              <a:rPr lang="en-US" sz="2000" b="1" kern="0" spc="-39" dirty="0">
                <a:solidFill>
                  <a:srgbClr val="FF75D3"/>
                </a:solidFill>
                <a:latin typeface="adonis-web" pitchFamily="34" charset="0"/>
                <a:ea typeface="adonis-web" pitchFamily="34" charset="-122"/>
                <a:cs typeface="adonis-web" pitchFamily="34" charset="-120"/>
              </a:rPr>
              <a:t>Computer Vision</a:t>
            </a:r>
          </a:p>
        </p:txBody>
      </p:sp>
      <p:sp>
        <p:nvSpPr>
          <p:cNvPr id="10" name="Text 7"/>
          <p:cNvSpPr/>
          <p:nvPr/>
        </p:nvSpPr>
        <p:spPr>
          <a:xfrm>
            <a:off x="5943600" y="2788525"/>
            <a:ext cx="2971800" cy="3840875"/>
          </a:xfrm>
          <a:prstGeom prst="rect">
            <a:avLst/>
          </a:prstGeom>
          <a:ln/>
        </p:spPr>
        <p:style>
          <a:lnRef idx="2">
            <a:schemeClr val="accent2"/>
          </a:lnRef>
          <a:fillRef idx="1">
            <a:schemeClr val="lt1"/>
          </a:fillRef>
          <a:effectRef idx="0">
            <a:schemeClr val="accent2"/>
          </a:effectRef>
          <a:fontRef idx="minor">
            <a:schemeClr val="dk1"/>
          </a:fontRef>
        </p:style>
        <p:txBody>
          <a:bodyPr wrap="square" lIns="64008" tIns="32004" rIns="64008" bIns="32004" rtlCol="0" anchor="t"/>
          <a:lstStyle/>
          <a:p>
            <a:pPr marL="342900" indent="-342900">
              <a:lnSpc>
                <a:spcPts val="2342"/>
              </a:lnSpc>
              <a:buFont typeface="Wingdings" pitchFamily="2" charset="2"/>
              <a:buChar char="ü"/>
            </a:pPr>
            <a:r>
              <a:rPr lang="en-US" sz="1400" kern="0" spc="-26" dirty="0">
                <a:solidFill>
                  <a:srgbClr val="272525"/>
                </a:solidFill>
                <a:latin typeface="Source Sans Pro" pitchFamily="34" charset="0"/>
                <a:ea typeface="Source Sans Pro" pitchFamily="34" charset="-122"/>
                <a:cs typeface="Source Sans Pro" pitchFamily="34" charset="-120"/>
              </a:rPr>
              <a:t>Computer Vision is integral in recognizing photographs' key aspects, such as object detection, recognition, classification, and segmentation. </a:t>
            </a:r>
            <a:endParaRPr lang="en-US" sz="1400" kern="0" spc="-26" dirty="0" smtClean="0">
              <a:solidFill>
                <a:srgbClr val="272525"/>
              </a:solidFill>
              <a:latin typeface="Source Sans Pro" pitchFamily="34" charset="0"/>
              <a:ea typeface="Source Sans Pro" pitchFamily="34" charset="-122"/>
              <a:cs typeface="Source Sans Pro" pitchFamily="34" charset="-120"/>
            </a:endParaRPr>
          </a:p>
          <a:p>
            <a:pPr marL="342900" indent="-342900">
              <a:lnSpc>
                <a:spcPts val="2342"/>
              </a:lnSpc>
              <a:buFont typeface="Wingdings" pitchFamily="2" charset="2"/>
              <a:buChar char="ü"/>
            </a:pPr>
            <a:r>
              <a:rPr lang="en-US" sz="1400" kern="0" spc="-26" dirty="0" smtClean="0">
                <a:solidFill>
                  <a:srgbClr val="272525"/>
                </a:solidFill>
                <a:latin typeface="Source Sans Pro" pitchFamily="34" charset="0"/>
                <a:ea typeface="Source Sans Pro" pitchFamily="34" charset="-122"/>
                <a:cs typeface="Source Sans Pro" pitchFamily="34" charset="-120"/>
              </a:rPr>
              <a:t>It's </a:t>
            </a:r>
            <a:r>
              <a:rPr lang="en-US" sz="1400" kern="0" spc="-26" dirty="0">
                <a:solidFill>
                  <a:srgbClr val="272525"/>
                </a:solidFill>
                <a:latin typeface="Source Sans Pro" pitchFamily="34" charset="0"/>
                <a:ea typeface="Source Sans Pro" pitchFamily="34" charset="-122"/>
                <a:cs typeface="Source Sans Pro" pitchFamily="34" charset="-120"/>
              </a:rPr>
              <a:t>useful in smartphones, medical imaging, insurance, optical character recognition, 3D model building, and merging CGI with live actors in </a:t>
            </a:r>
            <a:r>
              <a:rPr lang="en-US" sz="1400" kern="0" spc="-26" dirty="0" smtClean="0">
                <a:solidFill>
                  <a:srgbClr val="272525"/>
                </a:solidFill>
                <a:latin typeface="Source Sans Pro" pitchFamily="34" charset="0"/>
                <a:ea typeface="Source Sans Pro" pitchFamily="34" charset="-122"/>
                <a:cs typeface="Source Sans Pro" pitchFamily="34" charset="-120"/>
              </a:rPr>
              <a:t>movies.</a:t>
            </a:r>
          </a:p>
          <a:p>
            <a:pPr marL="342900" indent="-342900">
              <a:lnSpc>
                <a:spcPts val="2342"/>
              </a:lnSpc>
              <a:buFont typeface="Wingdings" pitchFamily="2" charset="2"/>
              <a:buChar char="ü"/>
            </a:pPr>
            <a:r>
              <a:rPr lang="en-US" sz="1400" kern="0" spc="-26" dirty="0" smtClean="0">
                <a:solidFill>
                  <a:srgbClr val="272525"/>
                </a:solidFill>
                <a:latin typeface="Source Sans Pro" pitchFamily="34" charset="0"/>
                <a:ea typeface="Source Sans Pro" pitchFamily="34" charset="-122"/>
              </a:rPr>
              <a:t>Ex: </a:t>
            </a:r>
            <a:r>
              <a:rPr lang="en-US" sz="1400" dirty="0" smtClean="0">
                <a:solidFill>
                  <a:srgbClr val="202124"/>
                </a:solidFill>
                <a:latin typeface="Google Sans"/>
              </a:rPr>
              <a:t>Self-driving </a:t>
            </a:r>
            <a:r>
              <a:rPr lang="en-US" sz="1400" dirty="0" smtClean="0">
                <a:solidFill>
                  <a:srgbClr val="202124"/>
                </a:solidFill>
                <a:latin typeface="Google Sans"/>
              </a:rPr>
              <a:t>cars.</a:t>
            </a:r>
            <a:endParaRPr lang="en-US" sz="1400" dirty="0" smtClean="0">
              <a:solidFill>
                <a:srgbClr val="202124"/>
              </a:solidFill>
              <a:latin typeface="Google Sans"/>
            </a:endParaRPr>
          </a:p>
          <a:p>
            <a:pPr marL="342900" indent="-342900">
              <a:lnSpc>
                <a:spcPts val="2342"/>
              </a:lnSpc>
              <a:buFont typeface="Wingdings" pitchFamily="2" charset="2"/>
              <a:buChar char="ü"/>
            </a:pPr>
            <a:r>
              <a:rPr lang="en-US" sz="1400" dirty="0" smtClean="0">
                <a:solidFill>
                  <a:srgbClr val="202124"/>
                </a:solidFill>
                <a:latin typeface="Google Sans"/>
              </a:rPr>
              <a:t>Pedestrian detection.</a:t>
            </a:r>
            <a:endParaRPr lang="en-US" sz="1400" dirty="0" smtClean="0">
              <a:solidFill>
                <a:srgbClr val="202124"/>
              </a:solidFill>
              <a:latin typeface="Google Sans"/>
            </a:endParaRPr>
          </a:p>
          <a:p>
            <a:pPr marL="342900" indent="-342900">
              <a:lnSpc>
                <a:spcPts val="2342"/>
              </a:lnSpc>
              <a:buFont typeface="Wingdings" pitchFamily="2" charset="2"/>
              <a:buChar char="ü"/>
            </a:pPr>
            <a:r>
              <a:rPr lang="en-US" sz="1400" dirty="0" smtClean="0">
                <a:solidFill>
                  <a:srgbClr val="202124"/>
                </a:solidFill>
                <a:latin typeface="Google Sans"/>
              </a:rPr>
              <a:t>Parking </a:t>
            </a:r>
            <a:r>
              <a:rPr lang="en-US" sz="1400" dirty="0" smtClean="0">
                <a:solidFill>
                  <a:srgbClr val="202124"/>
                </a:solidFill>
                <a:latin typeface="Google Sans"/>
              </a:rPr>
              <a:t>occupancy detection</a:t>
            </a:r>
          </a:p>
          <a:p>
            <a:pPr marL="342900" indent="-342900">
              <a:lnSpc>
                <a:spcPts val="2342"/>
              </a:lnSpc>
              <a:buFont typeface="Wingdings" pitchFamily="2" charset="2"/>
              <a:buChar char="ü"/>
            </a:pPr>
            <a:endParaRPr lang="en-US" sz="14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457200" y="533400"/>
            <a:ext cx="3810000" cy="634664"/>
          </a:xfrm>
          <a:prstGeom prst="rect">
            <a:avLst/>
          </a:prstGeom>
          <a:noFill/>
          <a:ln/>
        </p:spPr>
        <p:txBody>
          <a:bodyPr wrap="none" lIns="64008" tIns="32004" rIns="64008" bIns="32004" rtlCol="0" anchor="t"/>
          <a:lstStyle/>
          <a:p>
            <a:pPr>
              <a:lnSpc>
                <a:spcPts val="4229"/>
              </a:lnSpc>
            </a:pPr>
            <a:r>
              <a:rPr lang="en-US" sz="3300" b="1" kern="0" spc="-65" dirty="0" smtClean="0">
                <a:solidFill>
                  <a:srgbClr val="FF75D3"/>
                </a:solidFill>
                <a:latin typeface="adonis-web" pitchFamily="34" charset="0"/>
                <a:ea typeface="adonis-web" pitchFamily="34" charset="-122"/>
                <a:cs typeface="adonis-web" pitchFamily="34" charset="-120"/>
              </a:rPr>
              <a:t>Types of AI</a:t>
            </a:r>
            <a:endParaRPr lang="en-US" sz="3300" dirty="0"/>
          </a:p>
        </p:txBody>
      </p:sp>
      <p:sp>
        <p:nvSpPr>
          <p:cNvPr id="5" name="Text 2"/>
          <p:cNvSpPr/>
          <p:nvPr/>
        </p:nvSpPr>
        <p:spPr>
          <a:xfrm>
            <a:off x="381000" y="1295400"/>
            <a:ext cx="8305800" cy="685800"/>
          </a:xfrm>
          <a:prstGeom prst="rect">
            <a:avLst/>
          </a:prstGeom>
          <a:ln/>
        </p:spPr>
        <p:style>
          <a:lnRef idx="0">
            <a:schemeClr val="dk1"/>
          </a:lnRef>
          <a:fillRef idx="1003">
            <a:schemeClr val="lt1"/>
          </a:fillRef>
          <a:effectRef idx="3">
            <a:schemeClr val="dk1"/>
          </a:effectRef>
          <a:fontRef idx="minor">
            <a:schemeClr val="lt1"/>
          </a:fontRef>
        </p:style>
        <p:txBody>
          <a:bodyPr wrap="none" lIns="64008" tIns="32004" rIns="64008" bIns="32004" rtlCol="0" anchor="t"/>
          <a:lstStyle/>
          <a:p>
            <a:pPr>
              <a:lnSpc>
                <a:spcPts val="2538"/>
              </a:lnSpc>
            </a:pPr>
            <a:r>
              <a:rPr lang="en-US" sz="2000" b="1" kern="0" spc="-39" dirty="0" smtClean="0">
                <a:solidFill>
                  <a:srgbClr val="FF75D3"/>
                </a:solidFill>
                <a:latin typeface="adonis-web" pitchFamily="34" charset="0"/>
                <a:ea typeface="adonis-web" pitchFamily="34" charset="-122"/>
                <a:cs typeface="adonis-web" pitchFamily="34" charset="-120"/>
              </a:rPr>
              <a:t>Linguistic </a:t>
            </a:r>
            <a:r>
              <a:rPr lang="en-US" sz="2000" b="1" kern="0" spc="-39" dirty="0" smtClean="0">
                <a:solidFill>
                  <a:srgbClr val="FF75D3"/>
                </a:solidFill>
                <a:latin typeface="adonis-web" pitchFamily="34" charset="0"/>
                <a:ea typeface="adonis-web" pitchFamily="34" charset="-122"/>
                <a:cs typeface="adonis-web" pitchFamily="34" charset="-120"/>
              </a:rPr>
              <a:t>Intelligence</a:t>
            </a:r>
            <a:endParaRPr lang="en-US" sz="2000" dirty="0"/>
          </a:p>
        </p:txBody>
      </p:sp>
      <p:sp>
        <p:nvSpPr>
          <p:cNvPr id="6" name="Text 3"/>
          <p:cNvSpPr/>
          <p:nvPr/>
        </p:nvSpPr>
        <p:spPr>
          <a:xfrm>
            <a:off x="381000" y="2590800"/>
            <a:ext cx="8534400" cy="4267200"/>
          </a:xfrm>
          <a:prstGeom prst="rect">
            <a:avLst/>
          </a:prstGeom>
          <a:ln/>
        </p:spPr>
        <p:style>
          <a:lnRef idx="2">
            <a:schemeClr val="accent4"/>
          </a:lnRef>
          <a:fillRef idx="1">
            <a:schemeClr val="lt1"/>
          </a:fillRef>
          <a:effectRef idx="0">
            <a:schemeClr val="accent4"/>
          </a:effectRef>
          <a:fontRef idx="minor">
            <a:schemeClr val="dk1"/>
          </a:fontRef>
        </p:style>
        <p:txBody>
          <a:bodyPr wrap="square" lIns="64008" tIns="32004" rIns="64008" bIns="32004" rtlCol="0" anchor="t"/>
          <a:lstStyle/>
          <a:p>
            <a:pPr marL="342900" indent="-342900">
              <a:lnSpc>
                <a:spcPct val="150000"/>
              </a:lnSpc>
              <a:buFont typeface="Wingdings" pitchFamily="2" charset="2"/>
              <a:buChar char="ü"/>
            </a:pPr>
            <a:r>
              <a:rPr lang="en-US" dirty="0" smtClean="0"/>
              <a:t>Linguistic intelligence refers to the ability to understand, analyze, and use language effectively. </a:t>
            </a:r>
            <a:endParaRPr lang="en-US" dirty="0" smtClean="0"/>
          </a:p>
          <a:p>
            <a:pPr marL="342900" indent="-342900">
              <a:lnSpc>
                <a:spcPct val="150000"/>
              </a:lnSpc>
              <a:buFont typeface="Wingdings" pitchFamily="2" charset="2"/>
              <a:buChar char="ü"/>
            </a:pPr>
            <a:r>
              <a:rPr lang="en-US" dirty="0" smtClean="0"/>
              <a:t>These models can comprehend context, respond to queries, translate languages, and generate coherent and contextually appropriate text. </a:t>
            </a:r>
            <a:endParaRPr lang="en-US" dirty="0" smtClean="0"/>
          </a:p>
          <a:p>
            <a:pPr marL="342900" indent="-342900">
              <a:lnSpc>
                <a:spcPct val="150000"/>
              </a:lnSpc>
              <a:buFont typeface="Wingdings" pitchFamily="2" charset="2"/>
              <a:buChar char="ü"/>
            </a:pPr>
            <a:r>
              <a:rPr lang="en-US" dirty="0" smtClean="0"/>
              <a:t>NLP </a:t>
            </a:r>
            <a:r>
              <a:rPr lang="en-US" dirty="0" smtClean="0"/>
              <a:t>technology is employed in various applications, such as virtual assistants, </a:t>
            </a:r>
            <a:r>
              <a:rPr lang="en-US" dirty="0" err="1" smtClean="0"/>
              <a:t>chatbots</a:t>
            </a:r>
            <a:r>
              <a:rPr lang="en-US" dirty="0" smtClean="0"/>
              <a:t>, language translation, sentiment analysis, and content generation</a:t>
            </a:r>
            <a:r>
              <a:rPr lang="en-US" dirty="0" smtClean="0"/>
              <a:t>.</a:t>
            </a:r>
          </a:p>
          <a:p>
            <a:pPr marL="342900" indent="-342900">
              <a:lnSpc>
                <a:spcPct val="150000"/>
              </a:lnSpc>
              <a:buFont typeface="Wingdings" pitchFamily="2" charset="2"/>
              <a:buChar char="ü"/>
            </a:pPr>
            <a:r>
              <a:rPr lang="en-US" dirty="0" smtClean="0"/>
              <a:t>AI-powered language models, like GPT-3 and BERT, demonstrate linguistic intelligence by understanding and generating human language.</a:t>
            </a:r>
            <a:endParaRPr lang="en-US" dirty="0" smtClean="0"/>
          </a:p>
          <a:p>
            <a:pPr marL="342900" indent="-342900">
              <a:lnSpc>
                <a:spcPct val="150000"/>
              </a:lnSpc>
              <a:buFont typeface="Wingdings" pitchFamily="2" charset="2"/>
              <a:buChar char="ü"/>
            </a:pPr>
            <a:endParaRPr lang="en-US" dirty="0"/>
          </a:p>
        </p:txBody>
      </p:sp>
      <p:pic>
        <p:nvPicPr>
          <p:cNvPr id="4098" name="Picture 2" descr="https://news.microsoft.com/wp-content/uploads/prod/sites/43/2019/11/GFX_Undestanding-Human-Speech.gif"/>
          <p:cNvPicPr>
            <a:picLocks noChangeAspect="1" noChangeArrowheads="1" noCrop="1"/>
          </p:cNvPicPr>
          <p:nvPr/>
        </p:nvPicPr>
        <p:blipFill>
          <a:blip r:embed="rId4"/>
          <a:srcRect/>
          <a:stretch>
            <a:fillRect/>
          </a:stretch>
        </p:blipFill>
        <p:spPr bwMode="auto">
          <a:xfrm>
            <a:off x="4648200" y="0"/>
            <a:ext cx="4495800" cy="2532635"/>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553269" y="1017591"/>
            <a:ext cx="4108773" cy="634664"/>
          </a:xfrm>
          <a:prstGeom prst="rect">
            <a:avLst/>
          </a:prstGeom>
          <a:noFill/>
          <a:ln/>
        </p:spPr>
        <p:txBody>
          <a:bodyPr wrap="none" lIns="64008" tIns="32004" rIns="64008" bIns="32004" rtlCol="0" anchor="t"/>
          <a:lstStyle/>
          <a:p>
            <a:pPr>
              <a:lnSpc>
                <a:spcPts val="4229"/>
              </a:lnSpc>
            </a:pPr>
            <a:r>
              <a:rPr lang="en-US" sz="3300" b="1" kern="0" spc="-65" dirty="0" smtClean="0">
                <a:solidFill>
                  <a:srgbClr val="FF75D3"/>
                </a:solidFill>
                <a:latin typeface="adonis-web" pitchFamily="34" charset="0"/>
                <a:ea typeface="adonis-web" pitchFamily="34" charset="-122"/>
                <a:cs typeface="adonis-web" pitchFamily="34" charset="-120"/>
              </a:rPr>
              <a:t>Agenda</a:t>
            </a:r>
            <a:endParaRPr lang="en-US" sz="3300" dirty="0"/>
          </a:p>
        </p:txBody>
      </p:sp>
      <p:sp>
        <p:nvSpPr>
          <p:cNvPr id="5" name="Shape 2"/>
          <p:cNvSpPr/>
          <p:nvPr/>
        </p:nvSpPr>
        <p:spPr>
          <a:xfrm>
            <a:off x="553269" y="2081865"/>
            <a:ext cx="2580829" cy="4259525"/>
          </a:xfrm>
          <a:prstGeom prst="roundRect">
            <a:avLst>
              <a:gd name="adj" fmla="val 1329"/>
            </a:avLst>
          </a:prstGeom>
          <a:solidFill>
            <a:srgbClr val="EBD0FB"/>
          </a:solidFill>
          <a:ln w="7620">
            <a:solidFill>
              <a:srgbClr val="D7A1F7"/>
            </a:solidFill>
            <a:prstDash val="solid"/>
          </a:ln>
        </p:spPr>
      </p:sp>
      <p:sp>
        <p:nvSpPr>
          <p:cNvPr id="6" name="Text 3"/>
          <p:cNvSpPr/>
          <p:nvPr/>
        </p:nvSpPr>
        <p:spPr>
          <a:xfrm>
            <a:off x="705520" y="2283375"/>
            <a:ext cx="2266280" cy="307426"/>
          </a:xfrm>
          <a:prstGeom prst="rect">
            <a:avLst/>
          </a:prstGeom>
          <a:noFill/>
          <a:ln/>
        </p:spPr>
        <p:txBody>
          <a:bodyPr wrap="none" lIns="64008" tIns="32004" rIns="64008" bIns="32004" rtlCol="0" anchor="t"/>
          <a:lstStyle/>
          <a:p>
            <a:pPr algn="ctr">
              <a:lnSpc>
                <a:spcPts val="2115"/>
              </a:lnSpc>
            </a:pPr>
            <a:r>
              <a:rPr lang="en-US" b="1" dirty="0" smtClean="0"/>
              <a:t>Basic Concept of</a:t>
            </a:r>
          </a:p>
          <a:p>
            <a:pPr algn="ctr">
              <a:lnSpc>
                <a:spcPts val="2115"/>
              </a:lnSpc>
            </a:pPr>
            <a:r>
              <a:rPr lang="en-US" b="1" dirty="0" smtClean="0"/>
              <a:t> Artificial Intelligence</a:t>
            </a:r>
          </a:p>
          <a:p>
            <a:pPr>
              <a:lnSpc>
                <a:spcPts val="2115"/>
              </a:lnSpc>
            </a:pPr>
            <a:endParaRPr lang="en-US" dirty="0"/>
          </a:p>
        </p:txBody>
      </p:sp>
      <p:sp>
        <p:nvSpPr>
          <p:cNvPr id="7" name="Text 4"/>
          <p:cNvSpPr/>
          <p:nvPr/>
        </p:nvSpPr>
        <p:spPr>
          <a:xfrm>
            <a:off x="771674" y="3072552"/>
            <a:ext cx="2276326" cy="2109048"/>
          </a:xfrm>
          <a:prstGeom prst="rect">
            <a:avLst/>
          </a:prstGeom>
          <a:noFill/>
          <a:ln/>
        </p:spPr>
        <p:txBody>
          <a:bodyPr wrap="square" lIns="64008" tIns="32004" rIns="64008" bIns="32004" rtlCol="0" anchor="t"/>
          <a:lstStyle/>
          <a:p>
            <a:pPr lvl="0">
              <a:buFont typeface="Arial" pitchFamily="34" charset="0"/>
              <a:buChar char="•"/>
            </a:pPr>
            <a:r>
              <a:rPr lang="en-US" sz="1600" dirty="0" smtClean="0"/>
              <a:t>The Necessity of Learning AI</a:t>
            </a:r>
          </a:p>
          <a:p>
            <a:pPr lvl="0">
              <a:buFont typeface="Arial" pitchFamily="34" charset="0"/>
              <a:buChar char="•"/>
            </a:pPr>
            <a:r>
              <a:rPr lang="en-US" sz="1600" dirty="0" smtClean="0"/>
              <a:t>Understanding Intelligence</a:t>
            </a:r>
          </a:p>
          <a:p>
            <a:pPr lvl="0">
              <a:buFont typeface="Arial" pitchFamily="34" charset="0"/>
              <a:buChar char="•"/>
            </a:pPr>
            <a:r>
              <a:rPr lang="en-US" sz="1600" dirty="0" smtClean="0"/>
              <a:t>What is Intelligence?</a:t>
            </a:r>
          </a:p>
          <a:p>
            <a:pPr lvl="0">
              <a:buFont typeface="Arial" pitchFamily="34" charset="0"/>
              <a:buChar char="•"/>
            </a:pPr>
            <a:r>
              <a:rPr lang="en-US" sz="1600" dirty="0" smtClean="0"/>
              <a:t>Types of Intelligence</a:t>
            </a:r>
            <a:endParaRPr lang="en-US" sz="1600" dirty="0"/>
          </a:p>
        </p:txBody>
      </p:sp>
      <p:sp>
        <p:nvSpPr>
          <p:cNvPr id="8" name="Shape 5"/>
          <p:cNvSpPr/>
          <p:nvPr/>
        </p:nvSpPr>
        <p:spPr>
          <a:xfrm>
            <a:off x="3281586" y="2081865"/>
            <a:ext cx="2580829" cy="4259525"/>
          </a:xfrm>
          <a:prstGeom prst="roundRect">
            <a:avLst>
              <a:gd name="adj" fmla="val 1329"/>
            </a:avLst>
          </a:prstGeom>
          <a:solidFill>
            <a:srgbClr val="EBD0FB"/>
          </a:solidFill>
          <a:ln w="7620">
            <a:solidFill>
              <a:srgbClr val="D7A1F7"/>
            </a:solidFill>
            <a:prstDash val="solid"/>
          </a:ln>
        </p:spPr>
      </p:sp>
      <p:sp>
        <p:nvSpPr>
          <p:cNvPr id="9" name="Text 6"/>
          <p:cNvSpPr/>
          <p:nvPr/>
        </p:nvSpPr>
        <p:spPr>
          <a:xfrm>
            <a:off x="3778969" y="2286000"/>
            <a:ext cx="1631231" cy="317333"/>
          </a:xfrm>
          <a:prstGeom prst="rect">
            <a:avLst/>
          </a:prstGeom>
          <a:noFill/>
          <a:ln/>
        </p:spPr>
        <p:txBody>
          <a:bodyPr wrap="none" lIns="64008" tIns="32004" rIns="64008" bIns="32004" rtlCol="0" anchor="t"/>
          <a:lstStyle/>
          <a:p>
            <a:pPr algn="ctr"/>
            <a:r>
              <a:rPr lang="en-US" b="1" dirty="0" smtClean="0"/>
              <a:t>Deep Dive into Machine</a:t>
            </a:r>
          </a:p>
          <a:p>
            <a:pPr algn="ctr"/>
            <a:r>
              <a:rPr lang="en-US" b="1" dirty="0" smtClean="0"/>
              <a:t>Artificial Intelligence</a:t>
            </a:r>
          </a:p>
        </p:txBody>
      </p:sp>
      <p:sp>
        <p:nvSpPr>
          <p:cNvPr id="10" name="Text 7"/>
          <p:cNvSpPr/>
          <p:nvPr/>
        </p:nvSpPr>
        <p:spPr>
          <a:xfrm>
            <a:off x="3433836" y="2949644"/>
            <a:ext cx="2433563" cy="3222556"/>
          </a:xfrm>
          <a:prstGeom prst="rect">
            <a:avLst/>
          </a:prstGeom>
          <a:noFill/>
          <a:ln/>
        </p:spPr>
        <p:txBody>
          <a:bodyPr wrap="square" lIns="64008" tIns="32004" rIns="64008" bIns="32004" rtlCol="0" anchor="t"/>
          <a:lstStyle/>
          <a:p>
            <a:pPr lvl="0">
              <a:buFont typeface="Arial" pitchFamily="34" charset="0"/>
              <a:buChar char="•"/>
            </a:pPr>
            <a:r>
              <a:rPr lang="en-US" sz="1600" dirty="0" smtClean="0"/>
              <a:t>Introduction to Neural Networks</a:t>
            </a:r>
          </a:p>
          <a:p>
            <a:pPr lvl="0">
              <a:buFont typeface="Arial" pitchFamily="34" charset="0"/>
              <a:buChar char="•"/>
            </a:pPr>
            <a:r>
              <a:rPr lang="en-US" sz="1600" dirty="0" smtClean="0"/>
              <a:t>Artificial Neural Network (ANN)</a:t>
            </a:r>
          </a:p>
          <a:p>
            <a:pPr lvl="0">
              <a:buFont typeface="Arial" pitchFamily="34" charset="0"/>
              <a:buChar char="•"/>
            </a:pPr>
            <a:r>
              <a:rPr lang="en-US" sz="1600" dirty="0" smtClean="0"/>
              <a:t>Convolution Neural Network (CNN)</a:t>
            </a:r>
          </a:p>
          <a:p>
            <a:pPr lvl="0">
              <a:buFont typeface="Arial" pitchFamily="34" charset="0"/>
              <a:buChar char="•"/>
            </a:pPr>
            <a:r>
              <a:rPr lang="en-US" sz="1600" dirty="0" smtClean="0"/>
              <a:t>Recurrent Neural Network (RNN)</a:t>
            </a:r>
          </a:p>
          <a:p>
            <a:pPr lvl="0">
              <a:buFont typeface="Arial" pitchFamily="34" charset="0"/>
              <a:buChar char="•"/>
            </a:pPr>
            <a:r>
              <a:rPr lang="en-US" sz="1600" dirty="0" smtClean="0"/>
              <a:t>Deep learning</a:t>
            </a:r>
          </a:p>
          <a:p>
            <a:pPr lvl="0">
              <a:buFont typeface="Arial" pitchFamily="34" charset="0"/>
              <a:buChar char="•"/>
            </a:pPr>
            <a:r>
              <a:rPr lang="en-US" sz="1600" dirty="0" smtClean="0"/>
              <a:t>Cognitive computing</a:t>
            </a:r>
          </a:p>
          <a:p>
            <a:pPr lvl="0">
              <a:buFont typeface="Arial" pitchFamily="34" charset="0"/>
              <a:buChar char="•"/>
            </a:pPr>
            <a:r>
              <a:rPr lang="en-US" sz="1600" dirty="0" smtClean="0"/>
              <a:t>Natural Language processing</a:t>
            </a:r>
          </a:p>
          <a:p>
            <a:pPr>
              <a:buFont typeface="Arial" pitchFamily="34" charset="0"/>
              <a:buChar char="•"/>
            </a:pPr>
            <a:r>
              <a:rPr lang="en-US" sz="1600" dirty="0" smtClean="0"/>
              <a:t>Computer vision</a:t>
            </a:r>
            <a:endParaRPr lang="en-US" sz="1600" dirty="0"/>
          </a:p>
        </p:txBody>
      </p:sp>
      <p:sp>
        <p:nvSpPr>
          <p:cNvPr id="11" name="Shape 8"/>
          <p:cNvSpPr/>
          <p:nvPr/>
        </p:nvSpPr>
        <p:spPr>
          <a:xfrm>
            <a:off x="6009903" y="2081865"/>
            <a:ext cx="2580829" cy="4259525"/>
          </a:xfrm>
          <a:prstGeom prst="roundRect">
            <a:avLst>
              <a:gd name="adj" fmla="val 1329"/>
            </a:avLst>
          </a:prstGeom>
          <a:solidFill>
            <a:srgbClr val="EBD0FB"/>
          </a:solidFill>
          <a:ln w="7620">
            <a:solidFill>
              <a:srgbClr val="D7A1F7"/>
            </a:solidFill>
            <a:prstDash val="solid"/>
          </a:ln>
        </p:spPr>
      </p:sp>
      <p:sp>
        <p:nvSpPr>
          <p:cNvPr id="12" name="Text 9"/>
          <p:cNvSpPr/>
          <p:nvPr/>
        </p:nvSpPr>
        <p:spPr>
          <a:xfrm>
            <a:off x="6477000" y="2273467"/>
            <a:ext cx="1475482" cy="317333"/>
          </a:xfrm>
          <a:prstGeom prst="rect">
            <a:avLst/>
          </a:prstGeom>
          <a:noFill/>
          <a:ln/>
        </p:spPr>
        <p:txBody>
          <a:bodyPr wrap="none" lIns="64008" tIns="32004" rIns="64008" bIns="32004" rtlCol="0" anchor="t"/>
          <a:lstStyle/>
          <a:p>
            <a:pPr algn="ctr"/>
            <a:r>
              <a:rPr lang="en-US" b="1" dirty="0" smtClean="0"/>
              <a:t>Learn the application</a:t>
            </a:r>
          </a:p>
          <a:p>
            <a:pPr algn="ctr"/>
            <a:r>
              <a:rPr lang="en-US" b="1" dirty="0" smtClean="0"/>
              <a:t> of AI in</a:t>
            </a:r>
          </a:p>
        </p:txBody>
      </p:sp>
      <p:sp>
        <p:nvSpPr>
          <p:cNvPr id="13" name="Text 10"/>
          <p:cNvSpPr/>
          <p:nvPr/>
        </p:nvSpPr>
        <p:spPr>
          <a:xfrm>
            <a:off x="6258074" y="2776411"/>
            <a:ext cx="2276326" cy="2812063"/>
          </a:xfrm>
          <a:prstGeom prst="rect">
            <a:avLst/>
          </a:prstGeom>
          <a:noFill/>
          <a:ln/>
        </p:spPr>
        <p:txBody>
          <a:bodyPr wrap="square" lIns="64008" tIns="32004" rIns="64008" bIns="32004" rtlCol="0" anchor="t"/>
          <a:lstStyle/>
          <a:p>
            <a:pPr lvl="0">
              <a:buFont typeface="Arial" pitchFamily="34" charset="0"/>
              <a:buChar char="•"/>
            </a:pPr>
            <a:r>
              <a:rPr lang="en-US" sz="1600" dirty="0" smtClean="0"/>
              <a:t>Healthcare</a:t>
            </a:r>
          </a:p>
          <a:p>
            <a:pPr lvl="0">
              <a:buFont typeface="Arial" pitchFamily="34" charset="0"/>
              <a:buChar char="•"/>
            </a:pPr>
            <a:r>
              <a:rPr lang="en-US" sz="1600" dirty="0" smtClean="0"/>
              <a:t>Government</a:t>
            </a:r>
          </a:p>
          <a:p>
            <a:pPr lvl="0">
              <a:buFont typeface="Arial" pitchFamily="34" charset="0"/>
              <a:buChar char="•"/>
            </a:pPr>
            <a:r>
              <a:rPr lang="en-US" sz="1600" dirty="0" smtClean="0"/>
              <a:t>Manufacturing</a:t>
            </a:r>
          </a:p>
          <a:p>
            <a:pPr lvl="0">
              <a:buFont typeface="Arial" pitchFamily="34" charset="0"/>
              <a:buChar char="•"/>
            </a:pPr>
            <a:r>
              <a:rPr lang="en-US" sz="1600" dirty="0" smtClean="0"/>
              <a:t>Finance</a:t>
            </a:r>
          </a:p>
          <a:p>
            <a:pPr lvl="0">
              <a:buFont typeface="Arial" pitchFamily="34" charset="0"/>
              <a:buChar char="•"/>
            </a:pPr>
            <a:r>
              <a:rPr lang="en-US" sz="1600" dirty="0" smtClean="0"/>
              <a:t>Retail</a:t>
            </a:r>
          </a:p>
          <a:p>
            <a:pPr lvl="0">
              <a:buFont typeface="Arial" pitchFamily="34" charset="0"/>
              <a:buChar char="•"/>
            </a:pPr>
            <a:r>
              <a:rPr lang="en-US" sz="1600" dirty="0" smtClean="0"/>
              <a:t>Social Media</a:t>
            </a:r>
            <a:endParaRPr lang="en-US" sz="16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457200" y="533400"/>
            <a:ext cx="3810000" cy="634664"/>
          </a:xfrm>
          <a:prstGeom prst="rect">
            <a:avLst/>
          </a:prstGeom>
          <a:noFill/>
          <a:ln/>
        </p:spPr>
        <p:txBody>
          <a:bodyPr wrap="none" lIns="64008" tIns="32004" rIns="64008" bIns="32004" rtlCol="0" anchor="t"/>
          <a:lstStyle/>
          <a:p>
            <a:pPr>
              <a:lnSpc>
                <a:spcPts val="4229"/>
              </a:lnSpc>
            </a:pPr>
            <a:r>
              <a:rPr lang="en-US" sz="3300" b="1" kern="0" spc="-65" dirty="0" smtClean="0">
                <a:solidFill>
                  <a:srgbClr val="FF75D3"/>
                </a:solidFill>
                <a:latin typeface="adonis-web" pitchFamily="34" charset="0"/>
                <a:ea typeface="adonis-web" pitchFamily="34" charset="-122"/>
                <a:cs typeface="adonis-web" pitchFamily="34" charset="-120"/>
              </a:rPr>
              <a:t>Types of AI</a:t>
            </a:r>
            <a:endParaRPr lang="en-US" sz="3300" dirty="0"/>
          </a:p>
        </p:txBody>
      </p:sp>
      <p:sp>
        <p:nvSpPr>
          <p:cNvPr id="5" name="Text 2"/>
          <p:cNvSpPr/>
          <p:nvPr/>
        </p:nvSpPr>
        <p:spPr>
          <a:xfrm>
            <a:off x="381000" y="1295400"/>
            <a:ext cx="8305800" cy="685800"/>
          </a:xfrm>
          <a:prstGeom prst="rect">
            <a:avLst/>
          </a:prstGeom>
          <a:ln/>
        </p:spPr>
        <p:style>
          <a:lnRef idx="0">
            <a:schemeClr val="dk1"/>
          </a:lnRef>
          <a:fillRef idx="1003">
            <a:schemeClr val="lt1"/>
          </a:fillRef>
          <a:effectRef idx="3">
            <a:schemeClr val="dk1"/>
          </a:effectRef>
          <a:fontRef idx="minor">
            <a:schemeClr val="lt1"/>
          </a:fontRef>
        </p:style>
        <p:txBody>
          <a:bodyPr wrap="none" lIns="64008" tIns="32004" rIns="64008" bIns="32004" rtlCol="0" anchor="t"/>
          <a:lstStyle/>
          <a:p>
            <a:pPr>
              <a:lnSpc>
                <a:spcPts val="2538"/>
              </a:lnSpc>
            </a:pPr>
            <a:r>
              <a:rPr lang="en-US" sz="2000" b="1" kern="0" spc="-39" dirty="0" smtClean="0">
                <a:solidFill>
                  <a:srgbClr val="FF75D3"/>
                </a:solidFill>
                <a:latin typeface="adonis-web" pitchFamily="34" charset="0"/>
                <a:ea typeface="adonis-web" pitchFamily="34" charset="-122"/>
                <a:cs typeface="adonis-web" pitchFamily="34" charset="-120"/>
              </a:rPr>
              <a:t> Musical Intelligence</a:t>
            </a:r>
          </a:p>
        </p:txBody>
      </p:sp>
      <p:sp>
        <p:nvSpPr>
          <p:cNvPr id="6" name="Text 3"/>
          <p:cNvSpPr/>
          <p:nvPr/>
        </p:nvSpPr>
        <p:spPr>
          <a:xfrm>
            <a:off x="381000" y="2438400"/>
            <a:ext cx="8534400" cy="4038600"/>
          </a:xfrm>
          <a:prstGeom prst="rect">
            <a:avLst/>
          </a:prstGeom>
          <a:ln/>
        </p:spPr>
        <p:style>
          <a:lnRef idx="2">
            <a:schemeClr val="accent4"/>
          </a:lnRef>
          <a:fillRef idx="1">
            <a:schemeClr val="lt1"/>
          </a:fillRef>
          <a:effectRef idx="0">
            <a:schemeClr val="accent4"/>
          </a:effectRef>
          <a:fontRef idx="minor">
            <a:schemeClr val="dk1"/>
          </a:fontRef>
        </p:style>
        <p:txBody>
          <a:bodyPr wrap="square" lIns="64008" tIns="32004" rIns="64008" bIns="32004" rtlCol="0" anchor="t"/>
          <a:lstStyle/>
          <a:p>
            <a:pPr marL="342900" indent="-342900">
              <a:lnSpc>
                <a:spcPct val="150000"/>
              </a:lnSpc>
              <a:buFont typeface="Wingdings" pitchFamily="2" charset="2"/>
              <a:buChar char="ü"/>
            </a:pPr>
            <a:r>
              <a:rPr lang="en-US" dirty="0" smtClean="0"/>
              <a:t>AI systems can also demonstrate musical intelligence through applications like music composition, recommendation systems, and automatic music transcription. </a:t>
            </a:r>
            <a:endParaRPr lang="en-US" dirty="0" smtClean="0"/>
          </a:p>
          <a:p>
            <a:pPr marL="342900" indent="-342900">
              <a:lnSpc>
                <a:spcPct val="150000"/>
              </a:lnSpc>
              <a:buFont typeface="Wingdings" pitchFamily="2" charset="2"/>
              <a:buChar char="ü"/>
            </a:pPr>
            <a:r>
              <a:rPr lang="en-US" dirty="0" smtClean="0"/>
              <a:t>AI </a:t>
            </a:r>
            <a:r>
              <a:rPr lang="en-US" dirty="0" smtClean="0"/>
              <a:t>algorithms can analyze and recognize musical patterns, tones, and structures, enabling them to compose new music pieces or suggest songs based on user preferences. </a:t>
            </a:r>
            <a:endParaRPr lang="en-US" dirty="0" smtClean="0"/>
          </a:p>
          <a:p>
            <a:pPr marL="342900" indent="-342900">
              <a:lnSpc>
                <a:spcPct val="150000"/>
              </a:lnSpc>
              <a:buFont typeface="Wingdings" pitchFamily="2" charset="2"/>
              <a:buChar char="ü"/>
            </a:pPr>
            <a:r>
              <a:rPr lang="en-US" dirty="0" smtClean="0"/>
              <a:t>AI </a:t>
            </a:r>
            <a:r>
              <a:rPr lang="en-US" dirty="0" smtClean="0"/>
              <a:t>can be used in music production to mix and master audio tracks more efficiently.</a:t>
            </a:r>
            <a:endParaRPr lang="en-US" dirty="0"/>
          </a:p>
        </p:txBody>
      </p:sp>
      <p:pic>
        <p:nvPicPr>
          <p:cNvPr id="89090" name="Picture 2" descr="https://cdn.vox-cdn.com/thumbor/IY9PyRmT1bi2iC5zF1V-wKNwFow=/0x0:1500x1000/1500x1000/filters:focal(750x500:751x501):no_upscale()/cdn.vox-cdn.com/uploads/chorus_asset/file/24624554/236638_AI_music_musicians_covers_artists_HHerrera.gif"/>
          <p:cNvPicPr>
            <a:picLocks noChangeAspect="1" noChangeArrowheads="1" noCrop="1"/>
          </p:cNvPicPr>
          <p:nvPr/>
        </p:nvPicPr>
        <p:blipFill>
          <a:blip r:embed="rId4" cstate="print"/>
          <a:srcRect/>
          <a:stretch>
            <a:fillRect/>
          </a:stretch>
        </p:blipFill>
        <p:spPr bwMode="auto">
          <a:xfrm>
            <a:off x="5334000" y="0"/>
            <a:ext cx="3810000" cy="254000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457200" y="533400"/>
            <a:ext cx="3810000" cy="634664"/>
          </a:xfrm>
          <a:prstGeom prst="rect">
            <a:avLst/>
          </a:prstGeom>
          <a:noFill/>
          <a:ln/>
        </p:spPr>
        <p:txBody>
          <a:bodyPr wrap="none" lIns="64008" tIns="32004" rIns="64008" bIns="32004" rtlCol="0" anchor="t"/>
          <a:lstStyle/>
          <a:p>
            <a:pPr>
              <a:lnSpc>
                <a:spcPts val="4229"/>
              </a:lnSpc>
            </a:pPr>
            <a:r>
              <a:rPr lang="en-US" sz="3300" b="1" kern="0" spc="-65" dirty="0" smtClean="0">
                <a:solidFill>
                  <a:srgbClr val="FF75D3"/>
                </a:solidFill>
                <a:latin typeface="adonis-web" pitchFamily="34" charset="0"/>
                <a:ea typeface="adonis-web" pitchFamily="34" charset="-122"/>
                <a:cs typeface="adonis-web" pitchFamily="34" charset="-120"/>
              </a:rPr>
              <a:t>Types of AI</a:t>
            </a:r>
            <a:endParaRPr lang="en-US" sz="3300" dirty="0"/>
          </a:p>
        </p:txBody>
      </p:sp>
      <p:sp>
        <p:nvSpPr>
          <p:cNvPr id="5" name="Text 2"/>
          <p:cNvSpPr/>
          <p:nvPr/>
        </p:nvSpPr>
        <p:spPr>
          <a:xfrm>
            <a:off x="381000" y="1295400"/>
            <a:ext cx="8305800" cy="685800"/>
          </a:xfrm>
          <a:prstGeom prst="rect">
            <a:avLst/>
          </a:prstGeom>
          <a:ln/>
        </p:spPr>
        <p:style>
          <a:lnRef idx="0">
            <a:schemeClr val="dk1"/>
          </a:lnRef>
          <a:fillRef idx="1003">
            <a:schemeClr val="lt1"/>
          </a:fillRef>
          <a:effectRef idx="3">
            <a:schemeClr val="dk1"/>
          </a:effectRef>
          <a:fontRef idx="minor">
            <a:schemeClr val="lt1"/>
          </a:fontRef>
        </p:style>
        <p:txBody>
          <a:bodyPr wrap="none" lIns="64008" tIns="32004" rIns="64008" bIns="32004" rtlCol="0" anchor="t"/>
          <a:lstStyle/>
          <a:p>
            <a:pPr>
              <a:lnSpc>
                <a:spcPts val="2538"/>
              </a:lnSpc>
            </a:pPr>
            <a:r>
              <a:rPr lang="en-US" sz="2000" b="1" kern="0" spc="-39" dirty="0" smtClean="0">
                <a:solidFill>
                  <a:srgbClr val="FF75D3"/>
                </a:solidFill>
                <a:latin typeface="adonis-web" pitchFamily="34" charset="0"/>
                <a:ea typeface="adonis-web" pitchFamily="34" charset="-122"/>
                <a:cs typeface="adonis-web" pitchFamily="34" charset="-120"/>
              </a:rPr>
              <a:t> Logical Mathematical Intelligence</a:t>
            </a:r>
          </a:p>
        </p:txBody>
      </p:sp>
      <p:sp>
        <p:nvSpPr>
          <p:cNvPr id="6" name="Text 3"/>
          <p:cNvSpPr/>
          <p:nvPr/>
        </p:nvSpPr>
        <p:spPr>
          <a:xfrm>
            <a:off x="152400" y="2362200"/>
            <a:ext cx="8763000" cy="4419600"/>
          </a:xfrm>
          <a:prstGeom prst="rect">
            <a:avLst/>
          </a:prstGeom>
          <a:ln/>
        </p:spPr>
        <p:style>
          <a:lnRef idx="2">
            <a:schemeClr val="accent4"/>
          </a:lnRef>
          <a:fillRef idx="1">
            <a:schemeClr val="lt1"/>
          </a:fillRef>
          <a:effectRef idx="0">
            <a:schemeClr val="accent4"/>
          </a:effectRef>
          <a:fontRef idx="minor">
            <a:schemeClr val="dk1"/>
          </a:fontRef>
        </p:style>
        <p:txBody>
          <a:bodyPr wrap="square" lIns="64008" tIns="32004" rIns="64008" bIns="32004" rtlCol="0" anchor="t"/>
          <a:lstStyle/>
          <a:p>
            <a:pPr marL="342900" indent="-342900">
              <a:lnSpc>
                <a:spcPct val="150000"/>
              </a:lnSpc>
              <a:buFont typeface="Wingdings" pitchFamily="2" charset="2"/>
              <a:buChar char="ü"/>
            </a:pPr>
            <a:r>
              <a:rPr lang="en-US" dirty="0" smtClean="0"/>
              <a:t>Logical-mathematical intelligence is fundamental to the development of artificial intelligence itself. </a:t>
            </a:r>
            <a:endParaRPr lang="en-US" dirty="0" smtClean="0"/>
          </a:p>
          <a:p>
            <a:pPr marL="342900" indent="-342900">
              <a:lnSpc>
                <a:spcPct val="150000"/>
              </a:lnSpc>
              <a:buFont typeface="Wingdings" pitchFamily="2" charset="2"/>
              <a:buChar char="ü"/>
            </a:pPr>
            <a:r>
              <a:rPr lang="en-US" dirty="0" smtClean="0"/>
              <a:t>AI </a:t>
            </a:r>
            <a:r>
              <a:rPr lang="en-US" dirty="0" smtClean="0"/>
              <a:t>algorithms rely heavily on logical reasoning, mathematical operations, and pattern recognition to solve complex problems and make informed decisions. </a:t>
            </a:r>
            <a:endParaRPr lang="en-US" dirty="0" smtClean="0"/>
          </a:p>
          <a:p>
            <a:pPr marL="342900" indent="-342900">
              <a:lnSpc>
                <a:spcPct val="150000"/>
              </a:lnSpc>
              <a:buFont typeface="Wingdings" pitchFamily="2" charset="2"/>
              <a:buChar char="ü"/>
            </a:pPr>
            <a:r>
              <a:rPr lang="en-US" dirty="0" smtClean="0"/>
              <a:t>Machine </a:t>
            </a:r>
            <a:r>
              <a:rPr lang="en-US" dirty="0" smtClean="0"/>
              <a:t>learning </a:t>
            </a:r>
            <a:r>
              <a:rPr lang="en-US" dirty="0" smtClean="0"/>
              <a:t>models. </a:t>
            </a:r>
          </a:p>
          <a:p>
            <a:pPr marL="800100" lvl="1" indent="-342900">
              <a:lnSpc>
                <a:spcPct val="150000"/>
              </a:lnSpc>
              <a:buFont typeface="Wingdings" pitchFamily="2" charset="2"/>
              <a:buChar char="ü"/>
            </a:pPr>
            <a:r>
              <a:rPr lang="en-US" dirty="0" smtClean="0"/>
              <a:t>Example</a:t>
            </a:r>
            <a:r>
              <a:rPr lang="en-US" dirty="0" smtClean="0"/>
              <a:t>, use statistical and mathematical techniques to learn from data and make predictions</a:t>
            </a:r>
            <a:r>
              <a:rPr lang="en-US" dirty="0" smtClean="0"/>
              <a:t>.</a:t>
            </a:r>
          </a:p>
          <a:p>
            <a:pPr marL="342900" indent="-342900">
              <a:lnSpc>
                <a:spcPct val="150000"/>
              </a:lnSpc>
              <a:buFont typeface="Wingdings" pitchFamily="2" charset="2"/>
              <a:buChar char="ü"/>
            </a:pPr>
            <a:r>
              <a:rPr lang="en-US" dirty="0" smtClean="0"/>
              <a:t>AI </a:t>
            </a:r>
            <a:r>
              <a:rPr lang="en-US" dirty="0" smtClean="0"/>
              <a:t>is widely used in fields like finance, engineering, and scientific research, where logical and mathematical thinking is essential.</a:t>
            </a:r>
            <a:endParaRPr lang="en-US" dirty="0"/>
          </a:p>
        </p:txBody>
      </p:sp>
      <p:pic>
        <p:nvPicPr>
          <p:cNvPr id="87042" name="Picture 2" descr="https://www.sciencenews.org/wp-content/uploads/2023/04/040823_chatgpt_feat.gif"/>
          <p:cNvPicPr>
            <a:picLocks noChangeAspect="1" noChangeArrowheads="1" noCrop="1"/>
          </p:cNvPicPr>
          <p:nvPr/>
        </p:nvPicPr>
        <p:blipFill>
          <a:blip r:embed="rId4"/>
          <a:srcRect/>
          <a:stretch>
            <a:fillRect/>
          </a:stretch>
        </p:blipFill>
        <p:spPr bwMode="auto">
          <a:xfrm>
            <a:off x="4800600" y="0"/>
            <a:ext cx="4343400" cy="2443163"/>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457200" y="533400"/>
            <a:ext cx="3810000" cy="634664"/>
          </a:xfrm>
          <a:prstGeom prst="rect">
            <a:avLst/>
          </a:prstGeom>
          <a:noFill/>
          <a:ln/>
        </p:spPr>
        <p:txBody>
          <a:bodyPr wrap="none" lIns="64008" tIns="32004" rIns="64008" bIns="32004" rtlCol="0" anchor="t"/>
          <a:lstStyle/>
          <a:p>
            <a:pPr>
              <a:lnSpc>
                <a:spcPts val="4229"/>
              </a:lnSpc>
            </a:pPr>
            <a:r>
              <a:rPr lang="en-US" sz="3300" b="1" kern="0" spc="-65" dirty="0" smtClean="0">
                <a:solidFill>
                  <a:srgbClr val="FF75D3"/>
                </a:solidFill>
                <a:latin typeface="adonis-web" pitchFamily="34" charset="0"/>
                <a:ea typeface="adonis-web" pitchFamily="34" charset="-122"/>
                <a:cs typeface="adonis-web" pitchFamily="34" charset="-120"/>
              </a:rPr>
              <a:t>Types of AI</a:t>
            </a:r>
            <a:endParaRPr lang="en-US" sz="3300" dirty="0"/>
          </a:p>
        </p:txBody>
      </p:sp>
      <p:sp>
        <p:nvSpPr>
          <p:cNvPr id="5" name="Text 2"/>
          <p:cNvSpPr/>
          <p:nvPr/>
        </p:nvSpPr>
        <p:spPr>
          <a:xfrm>
            <a:off x="381000" y="1295400"/>
            <a:ext cx="8305800" cy="685800"/>
          </a:xfrm>
          <a:prstGeom prst="rect">
            <a:avLst/>
          </a:prstGeom>
          <a:ln/>
        </p:spPr>
        <p:style>
          <a:lnRef idx="0">
            <a:schemeClr val="dk1"/>
          </a:lnRef>
          <a:fillRef idx="1003">
            <a:schemeClr val="lt1"/>
          </a:fillRef>
          <a:effectRef idx="3">
            <a:schemeClr val="dk1"/>
          </a:effectRef>
          <a:fontRef idx="minor">
            <a:schemeClr val="lt1"/>
          </a:fontRef>
        </p:style>
        <p:txBody>
          <a:bodyPr wrap="none" lIns="64008" tIns="32004" rIns="64008" bIns="32004" rtlCol="0" anchor="t"/>
          <a:lstStyle/>
          <a:p>
            <a:pPr>
              <a:lnSpc>
                <a:spcPts val="2538"/>
              </a:lnSpc>
            </a:pPr>
            <a:r>
              <a:rPr lang="en-US" sz="2000" b="1" kern="0" spc="-39" dirty="0" smtClean="0">
                <a:solidFill>
                  <a:srgbClr val="FF75D3"/>
                </a:solidFill>
                <a:latin typeface="adonis-web" pitchFamily="34" charset="0"/>
                <a:ea typeface="adonis-web" pitchFamily="34" charset="-122"/>
                <a:cs typeface="adonis-web" pitchFamily="34" charset="-120"/>
              </a:rPr>
              <a:t>Spatial Intelligence in AI</a:t>
            </a:r>
          </a:p>
        </p:txBody>
      </p:sp>
      <p:sp>
        <p:nvSpPr>
          <p:cNvPr id="6" name="Text 3"/>
          <p:cNvSpPr/>
          <p:nvPr/>
        </p:nvSpPr>
        <p:spPr>
          <a:xfrm>
            <a:off x="381000" y="2743200"/>
            <a:ext cx="8458200" cy="4114800"/>
          </a:xfrm>
          <a:prstGeom prst="rect">
            <a:avLst/>
          </a:prstGeom>
          <a:ln/>
        </p:spPr>
        <p:style>
          <a:lnRef idx="2">
            <a:schemeClr val="accent4"/>
          </a:lnRef>
          <a:fillRef idx="1">
            <a:schemeClr val="lt1"/>
          </a:fillRef>
          <a:effectRef idx="0">
            <a:schemeClr val="accent4"/>
          </a:effectRef>
          <a:fontRef idx="minor">
            <a:schemeClr val="dk1"/>
          </a:fontRef>
        </p:style>
        <p:txBody>
          <a:bodyPr wrap="square" lIns="64008" tIns="32004" rIns="64008" bIns="32004" rtlCol="0" anchor="t"/>
          <a:lstStyle/>
          <a:p>
            <a:pPr marL="342900" indent="-342900">
              <a:lnSpc>
                <a:spcPct val="150000"/>
              </a:lnSpc>
              <a:buFont typeface="Wingdings" pitchFamily="2" charset="2"/>
              <a:buChar char="ü"/>
            </a:pPr>
            <a:r>
              <a:rPr lang="en-US" dirty="0" smtClean="0"/>
              <a:t>Spatial intelligence is relevant in AI for computer vision </a:t>
            </a:r>
            <a:r>
              <a:rPr lang="en-US" dirty="0" smtClean="0"/>
              <a:t>applications.</a:t>
            </a:r>
          </a:p>
          <a:p>
            <a:pPr marL="342900" indent="-342900">
              <a:lnSpc>
                <a:spcPct val="150000"/>
              </a:lnSpc>
              <a:buFont typeface="Wingdings" pitchFamily="2" charset="2"/>
              <a:buChar char="ü"/>
            </a:pPr>
            <a:r>
              <a:rPr lang="en-US" dirty="0" smtClean="0"/>
              <a:t>AI-powered </a:t>
            </a:r>
            <a:r>
              <a:rPr lang="en-US" dirty="0" smtClean="0"/>
              <a:t>computer vision systems can interpret and process visual data, recognizing objects, scenes, and patterns in images and videos. </a:t>
            </a:r>
            <a:endParaRPr lang="en-US" dirty="0" smtClean="0"/>
          </a:p>
          <a:p>
            <a:pPr marL="342900" indent="-342900">
              <a:lnSpc>
                <a:spcPct val="150000"/>
              </a:lnSpc>
              <a:buFont typeface="Wingdings" pitchFamily="2" charset="2"/>
              <a:buChar char="ü"/>
            </a:pPr>
            <a:r>
              <a:rPr lang="en-US" dirty="0" smtClean="0"/>
              <a:t>These </a:t>
            </a:r>
            <a:r>
              <a:rPr lang="en-US" dirty="0" smtClean="0"/>
              <a:t>systems can also perform tasks like image segmentation, object detection, and facial recognition. </a:t>
            </a:r>
            <a:endParaRPr lang="en-US" dirty="0" smtClean="0"/>
          </a:p>
          <a:p>
            <a:pPr marL="342900" indent="-342900">
              <a:lnSpc>
                <a:spcPct val="150000"/>
              </a:lnSpc>
              <a:buFont typeface="Wingdings" pitchFamily="2" charset="2"/>
              <a:buChar char="ü"/>
            </a:pPr>
            <a:r>
              <a:rPr lang="en-US" dirty="0" smtClean="0"/>
              <a:t>Spatial </a:t>
            </a:r>
            <a:r>
              <a:rPr lang="en-US" dirty="0" smtClean="0"/>
              <a:t>intelligence in AI enables robots and autonomous vehicles to navigate their environments effectively</a:t>
            </a:r>
            <a:r>
              <a:rPr lang="en-US" dirty="0" smtClean="0"/>
              <a:t>.</a:t>
            </a:r>
          </a:p>
          <a:p>
            <a:pPr marL="342900" indent="-342900">
              <a:lnSpc>
                <a:spcPct val="150000"/>
              </a:lnSpc>
              <a:buFont typeface="Wingdings" pitchFamily="2" charset="2"/>
              <a:buChar char="ü"/>
            </a:pPr>
            <a:r>
              <a:rPr lang="en-US" dirty="0" smtClean="0"/>
              <a:t>Ex: Augmented </a:t>
            </a:r>
            <a:r>
              <a:rPr lang="en-US" dirty="0" smtClean="0"/>
              <a:t>reality- Can be used to make hyper-precise modifications to the perceived visual world through devices like augmented reality glasses.</a:t>
            </a:r>
          </a:p>
          <a:p>
            <a:pPr marL="342900" indent="-342900">
              <a:lnSpc>
                <a:spcPct val="150000"/>
              </a:lnSpc>
              <a:buFont typeface="Wingdings" pitchFamily="2" charset="2"/>
              <a:buChar char="ü"/>
            </a:pPr>
            <a:endParaRPr lang="en-US" dirty="0"/>
          </a:p>
        </p:txBody>
      </p:sp>
      <p:pic>
        <p:nvPicPr>
          <p:cNvPr id="84994" name="Picture 2" descr="https://cdn.dribbble.com/users/603111/screenshots/5354845/5bb7889f836b7309560348.gif"/>
          <p:cNvPicPr>
            <a:picLocks noChangeAspect="1" noChangeArrowheads="1" noCrop="1"/>
          </p:cNvPicPr>
          <p:nvPr/>
        </p:nvPicPr>
        <p:blipFill>
          <a:blip r:embed="rId4"/>
          <a:srcRect/>
          <a:stretch>
            <a:fillRect/>
          </a:stretch>
        </p:blipFill>
        <p:spPr bwMode="auto">
          <a:xfrm>
            <a:off x="5410200" y="0"/>
            <a:ext cx="3733800" cy="280035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457200" y="533400"/>
            <a:ext cx="3810000" cy="634664"/>
          </a:xfrm>
          <a:prstGeom prst="rect">
            <a:avLst/>
          </a:prstGeom>
          <a:noFill/>
          <a:ln/>
        </p:spPr>
        <p:txBody>
          <a:bodyPr wrap="none" lIns="64008" tIns="32004" rIns="64008" bIns="32004" rtlCol="0" anchor="t"/>
          <a:lstStyle/>
          <a:p>
            <a:pPr>
              <a:lnSpc>
                <a:spcPts val="4229"/>
              </a:lnSpc>
            </a:pPr>
            <a:r>
              <a:rPr lang="en-US" sz="3300" b="1" kern="0" spc="-65" dirty="0" smtClean="0">
                <a:solidFill>
                  <a:srgbClr val="FF75D3"/>
                </a:solidFill>
                <a:latin typeface="adonis-web" pitchFamily="34" charset="0"/>
                <a:ea typeface="adonis-web" pitchFamily="34" charset="-122"/>
                <a:cs typeface="adonis-web" pitchFamily="34" charset="-120"/>
              </a:rPr>
              <a:t>Types of AI</a:t>
            </a:r>
            <a:endParaRPr lang="en-US" sz="3300" dirty="0"/>
          </a:p>
        </p:txBody>
      </p:sp>
      <p:sp>
        <p:nvSpPr>
          <p:cNvPr id="5" name="Text 2"/>
          <p:cNvSpPr/>
          <p:nvPr/>
        </p:nvSpPr>
        <p:spPr>
          <a:xfrm>
            <a:off x="381000" y="1295400"/>
            <a:ext cx="8305800" cy="685800"/>
          </a:xfrm>
          <a:prstGeom prst="rect">
            <a:avLst/>
          </a:prstGeom>
          <a:ln/>
        </p:spPr>
        <p:style>
          <a:lnRef idx="0">
            <a:schemeClr val="dk1"/>
          </a:lnRef>
          <a:fillRef idx="1003">
            <a:schemeClr val="lt1"/>
          </a:fillRef>
          <a:effectRef idx="3">
            <a:schemeClr val="dk1"/>
          </a:effectRef>
          <a:fontRef idx="minor">
            <a:schemeClr val="lt1"/>
          </a:fontRef>
        </p:style>
        <p:txBody>
          <a:bodyPr wrap="none" lIns="64008" tIns="32004" rIns="64008" bIns="32004" rtlCol="0" anchor="t"/>
          <a:lstStyle/>
          <a:p>
            <a:pPr>
              <a:lnSpc>
                <a:spcPts val="2538"/>
              </a:lnSpc>
            </a:pPr>
            <a:r>
              <a:rPr lang="en-US" sz="2000" b="1" kern="0" spc="-39" dirty="0" smtClean="0">
                <a:solidFill>
                  <a:srgbClr val="FF75D3"/>
                </a:solidFill>
                <a:latin typeface="adonis-web" pitchFamily="34" charset="0"/>
                <a:ea typeface="adonis-web" pitchFamily="34" charset="-122"/>
                <a:cs typeface="adonis-web" pitchFamily="34" charset="-120"/>
              </a:rPr>
              <a:t> Intra and Interpersonal intelligence</a:t>
            </a:r>
          </a:p>
        </p:txBody>
      </p:sp>
      <p:sp>
        <p:nvSpPr>
          <p:cNvPr id="6" name="Text 3"/>
          <p:cNvSpPr/>
          <p:nvPr/>
        </p:nvSpPr>
        <p:spPr>
          <a:xfrm>
            <a:off x="381000" y="2286000"/>
            <a:ext cx="8534400" cy="4495800"/>
          </a:xfrm>
          <a:prstGeom prst="rect">
            <a:avLst/>
          </a:prstGeom>
          <a:ln/>
        </p:spPr>
        <p:style>
          <a:lnRef idx="2">
            <a:schemeClr val="accent4"/>
          </a:lnRef>
          <a:fillRef idx="1">
            <a:schemeClr val="lt1"/>
          </a:fillRef>
          <a:effectRef idx="0">
            <a:schemeClr val="accent4"/>
          </a:effectRef>
          <a:fontRef idx="minor">
            <a:schemeClr val="dk1"/>
          </a:fontRef>
        </p:style>
        <p:txBody>
          <a:bodyPr wrap="square" lIns="64008" tIns="32004" rIns="64008" bIns="32004" rtlCol="0" anchor="t"/>
          <a:lstStyle/>
          <a:p>
            <a:pPr marL="342900" indent="-342900">
              <a:lnSpc>
                <a:spcPct val="150000"/>
              </a:lnSpc>
              <a:buFont typeface="Wingdings" pitchFamily="2" charset="2"/>
              <a:buChar char="ü"/>
            </a:pPr>
            <a:r>
              <a:rPr lang="en-US" sz="1600" dirty="0" smtClean="0"/>
              <a:t>AI does not possess consciousness or emotions, so it does not have the same level of intra and interpersonal intelligence as humans. </a:t>
            </a:r>
            <a:endParaRPr lang="en-US" sz="1600" dirty="0" smtClean="0"/>
          </a:p>
          <a:p>
            <a:pPr marL="342900" indent="-342900">
              <a:lnSpc>
                <a:spcPct val="150000"/>
              </a:lnSpc>
              <a:buFont typeface="Wingdings" pitchFamily="2" charset="2"/>
              <a:buChar char="ü"/>
            </a:pPr>
            <a:r>
              <a:rPr lang="en-US" sz="1600" dirty="0" smtClean="0"/>
              <a:t>However</a:t>
            </a:r>
            <a:r>
              <a:rPr lang="en-US" sz="1600" dirty="0" smtClean="0"/>
              <a:t>, AI can mimic some aspects of interpersonal intelligence through social AI applications like </a:t>
            </a:r>
            <a:r>
              <a:rPr lang="en-US" sz="1600" dirty="0" err="1" smtClean="0"/>
              <a:t>chatbots</a:t>
            </a:r>
            <a:r>
              <a:rPr lang="en-US" sz="1600" dirty="0" smtClean="0"/>
              <a:t> and social robots. </a:t>
            </a:r>
            <a:endParaRPr lang="en-US" sz="1600" dirty="0" smtClean="0"/>
          </a:p>
          <a:p>
            <a:pPr marL="342900" indent="-342900">
              <a:lnSpc>
                <a:spcPct val="150000"/>
              </a:lnSpc>
              <a:buFont typeface="Wingdings" pitchFamily="2" charset="2"/>
              <a:buChar char="ü"/>
            </a:pPr>
            <a:r>
              <a:rPr lang="en-US" sz="1600" dirty="0" smtClean="0"/>
              <a:t>These </a:t>
            </a:r>
            <a:r>
              <a:rPr lang="en-US" sz="1600" dirty="0" smtClean="0"/>
              <a:t>AI systems can engage in conversations, recognize emotions in human speech, and respond empathetically based on pre-programmed patterns or learned behavior. But it's essential to remember that this is a simulated form of intelligence, and AI lacks genuine emotional understanding and self-awareness.</a:t>
            </a:r>
            <a:endParaRPr lang="en-US" sz="1600" dirty="0"/>
          </a:p>
        </p:txBody>
      </p:sp>
      <p:pic>
        <p:nvPicPr>
          <p:cNvPr id="82946" name="Picture 2" descr="https://miro.medium.com/v2/resize:fit:1400/1*-jgjn7k7eJBTwBY8mEwgIg.gif"/>
          <p:cNvPicPr>
            <a:picLocks noChangeAspect="1" noChangeArrowheads="1" noCrop="1"/>
          </p:cNvPicPr>
          <p:nvPr/>
        </p:nvPicPr>
        <p:blipFill>
          <a:blip r:embed="rId4"/>
          <a:srcRect/>
          <a:stretch>
            <a:fillRect/>
          </a:stretch>
        </p:blipFill>
        <p:spPr bwMode="auto">
          <a:xfrm>
            <a:off x="4953000" y="0"/>
            <a:ext cx="4191000" cy="2357438"/>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b="1" dirty="0"/>
              <a:t>Neural networks</a:t>
            </a:r>
            <a:r>
              <a:rPr lang="en-US" dirty="0"/>
              <a:t> </a:t>
            </a:r>
          </a:p>
        </p:txBody>
      </p:sp>
      <p:pic>
        <p:nvPicPr>
          <p:cNvPr id="1026" name="Picture 2" descr="Neural Networks - What Does the Future of Artificial Intelligence Look Like?"/>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14300" y="1981200"/>
            <a:ext cx="8877300" cy="474345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A2883C6-B966-490D-9F64-E25E724E9C20}" type="slidenum">
              <a:rPr lang="en-US" smtClean="0"/>
              <a:pPr/>
              <a:t>24</a:t>
            </a:fld>
            <a:endParaRPr lang="en-US"/>
          </a:p>
        </p:txBody>
      </p:sp>
    </p:spTree>
    <p:extLst>
      <p:ext uri="{BB962C8B-B14F-4D97-AF65-F5344CB8AC3E}">
        <p14:creationId xmlns="" xmlns:p14="http://schemas.microsoft.com/office/powerpoint/2010/main" val="13522197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Neural </a:t>
            </a:r>
            <a:r>
              <a:rPr lang="en-US" b="1" dirty="0"/>
              <a:t>networks</a:t>
            </a:r>
            <a:r>
              <a:rPr lang="en-US" dirty="0"/>
              <a:t> </a:t>
            </a:r>
            <a:r>
              <a:rPr lang="en-US" dirty="0" smtClean="0"/>
              <a:t>?</a:t>
            </a:r>
            <a:endParaRPr lang="en-US" dirty="0"/>
          </a:p>
        </p:txBody>
      </p:sp>
      <p:sp>
        <p:nvSpPr>
          <p:cNvPr id="3" name="Content Placeholder 2"/>
          <p:cNvSpPr>
            <a:spLocks noGrp="1"/>
          </p:cNvSpPr>
          <p:nvPr>
            <p:ph idx="1"/>
          </p:nvPr>
        </p:nvSpPr>
        <p:spPr>
          <a:xfrm>
            <a:off x="628650" y="1524000"/>
            <a:ext cx="7886700" cy="5334000"/>
          </a:xfrm>
        </p:spPr>
        <p:txBody>
          <a:bodyPr>
            <a:normAutofit/>
          </a:bodyPr>
          <a:lstStyle/>
          <a:p>
            <a:pPr algn="just" fontAlgn="base"/>
            <a:r>
              <a:rPr lang="en-US" b="1" dirty="0"/>
              <a:t>Neural networks</a:t>
            </a:r>
            <a:r>
              <a:rPr lang="en-US" dirty="0"/>
              <a:t> are artificial systems that were inspired by biological neural networks. </a:t>
            </a:r>
            <a:endParaRPr lang="en-US" dirty="0" smtClean="0"/>
          </a:p>
          <a:p>
            <a:pPr algn="just" fontAlgn="base"/>
            <a:r>
              <a:rPr lang="en-US" dirty="0" smtClean="0"/>
              <a:t>These </a:t>
            </a:r>
            <a:r>
              <a:rPr lang="en-US" dirty="0"/>
              <a:t>systems learn to perform tasks by being exposed to various datasets and examples without any task-specific rules. </a:t>
            </a:r>
            <a:endParaRPr lang="en-US" dirty="0" smtClean="0"/>
          </a:p>
          <a:p>
            <a:pPr algn="just" fontAlgn="base"/>
            <a:r>
              <a:rPr lang="en-US" dirty="0" smtClean="0"/>
              <a:t>The </a:t>
            </a:r>
            <a:r>
              <a:rPr lang="en-US" dirty="0"/>
              <a:t>idea is that the system generates identifying characteristics from the data they have been passed without being programmed with a pre-programmed understanding of these datasets.</a:t>
            </a:r>
          </a:p>
          <a:p>
            <a:pPr algn="just" fontAlgn="base"/>
            <a:r>
              <a:rPr lang="en-US" dirty="0"/>
              <a:t>Neural networks are based on computational models for threshold logic. Threshold logic is a combination of algorithms and mathematics. </a:t>
            </a:r>
            <a:endParaRPr lang="en-US" dirty="0" smtClean="0"/>
          </a:p>
          <a:p>
            <a:pPr algn="just" fontAlgn="base"/>
            <a:r>
              <a:rPr lang="en-US" dirty="0" smtClean="0"/>
              <a:t>Neural </a:t>
            </a:r>
            <a:r>
              <a:rPr lang="en-US" dirty="0"/>
              <a:t>networks are based either on the study of the brain or on the application of neural networks to artificial intelligence. The work has led to improvements in finite automata theory</a:t>
            </a:r>
            <a:r>
              <a:rPr lang="en-US" dirty="0" smtClean="0"/>
              <a:t>.</a:t>
            </a:r>
          </a:p>
          <a:p>
            <a:pPr marL="0" indent="0" algn="just" fontAlgn="base">
              <a:buNone/>
            </a:pPr>
            <a:endParaRPr lang="en-US" dirty="0" smtClean="0"/>
          </a:p>
          <a:p>
            <a:pPr marL="0" indent="0" algn="r" fontAlgn="base">
              <a:buNone/>
            </a:pPr>
            <a:r>
              <a:rPr lang="en-US" dirty="0" smtClean="0">
                <a:hlinkClick r:id="rId2"/>
              </a:rPr>
              <a:t>More…</a:t>
            </a: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25</a:t>
            </a:fld>
            <a:endParaRPr lang="en-US"/>
          </a:p>
        </p:txBody>
      </p:sp>
    </p:spTree>
    <p:extLst>
      <p:ext uri="{BB962C8B-B14F-4D97-AF65-F5344CB8AC3E}">
        <p14:creationId xmlns="" xmlns:p14="http://schemas.microsoft.com/office/powerpoint/2010/main" val="27702598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469701" y="457200"/>
            <a:ext cx="3187899" cy="505841"/>
          </a:xfrm>
          <a:prstGeom prst="rect">
            <a:avLst/>
          </a:prstGeom>
          <a:noFill/>
          <a:ln/>
        </p:spPr>
        <p:txBody>
          <a:bodyPr wrap="none" lIns="64008" tIns="32004" rIns="64008" bIns="32004" rtlCol="0" anchor="t"/>
          <a:lstStyle/>
          <a:p>
            <a:pPr>
              <a:lnSpc>
                <a:spcPts val="3371"/>
              </a:lnSpc>
            </a:pPr>
            <a:r>
              <a:rPr lang="en-US" sz="2600" b="1" kern="0" spc="-52" dirty="0">
                <a:solidFill>
                  <a:srgbClr val="FF75D3"/>
                </a:solidFill>
                <a:latin typeface="adonis-web" pitchFamily="34" charset="0"/>
                <a:ea typeface="adonis-web" pitchFamily="34" charset="-122"/>
                <a:cs typeface="adonis-web" pitchFamily="34" charset="-120"/>
              </a:rPr>
              <a:t>Types of Neural Networks</a:t>
            </a:r>
            <a:endParaRPr lang="en-US" sz="2600" dirty="0"/>
          </a:p>
        </p:txBody>
      </p:sp>
      <p:pic>
        <p:nvPicPr>
          <p:cNvPr id="5" name="Image 1" descr="preencoded.png"/>
          <p:cNvPicPr>
            <a:picLocks noChangeAspect="1"/>
          </p:cNvPicPr>
          <p:nvPr/>
        </p:nvPicPr>
        <p:blipFill>
          <a:blip r:embed="rId4"/>
          <a:stretch>
            <a:fillRect/>
          </a:stretch>
        </p:blipFill>
        <p:spPr>
          <a:xfrm>
            <a:off x="838200" y="1143000"/>
            <a:ext cx="1905000" cy="2521324"/>
          </a:xfrm>
          <a:prstGeom prst="rect">
            <a:avLst/>
          </a:prstGeom>
        </p:spPr>
      </p:pic>
      <p:sp>
        <p:nvSpPr>
          <p:cNvPr id="6" name="Text 2"/>
          <p:cNvSpPr/>
          <p:nvPr/>
        </p:nvSpPr>
        <p:spPr>
          <a:xfrm>
            <a:off x="533400" y="3785680"/>
            <a:ext cx="2201466" cy="252920"/>
          </a:xfrm>
          <a:prstGeom prst="rect">
            <a:avLst/>
          </a:prstGeom>
          <a:noFill/>
          <a:ln/>
        </p:spPr>
        <p:txBody>
          <a:bodyPr wrap="none" lIns="64008" tIns="32004" rIns="64008" bIns="32004" rtlCol="0" anchor="t"/>
          <a:lstStyle/>
          <a:p>
            <a:pPr algn="ctr">
              <a:lnSpc>
                <a:spcPts val="1686"/>
              </a:lnSpc>
            </a:pPr>
            <a:r>
              <a:rPr lang="en-US" sz="1400" b="1" kern="0" spc="-26" dirty="0">
                <a:solidFill>
                  <a:srgbClr val="FF75D3"/>
                </a:solidFill>
                <a:latin typeface="adonis-web" pitchFamily="34" charset="0"/>
                <a:ea typeface="adonis-web" pitchFamily="34" charset="-122"/>
                <a:cs typeface="adonis-web" pitchFamily="34" charset="-120"/>
              </a:rPr>
              <a:t>Convolution Neural Network (CNN)</a:t>
            </a:r>
            <a:endParaRPr lang="en-US" sz="1400" dirty="0"/>
          </a:p>
        </p:txBody>
      </p:sp>
      <p:sp>
        <p:nvSpPr>
          <p:cNvPr id="7" name="Text 3"/>
          <p:cNvSpPr/>
          <p:nvPr/>
        </p:nvSpPr>
        <p:spPr>
          <a:xfrm>
            <a:off x="440978" y="4152994"/>
            <a:ext cx="2675632" cy="1120413"/>
          </a:xfrm>
          <a:prstGeom prst="rect">
            <a:avLst/>
          </a:prstGeom>
          <a:noFill/>
          <a:ln/>
        </p:spPr>
        <p:txBody>
          <a:bodyPr wrap="square" lIns="64008" tIns="32004" rIns="64008" bIns="32004" rtlCol="0" anchor="t"/>
          <a:lstStyle/>
          <a:p>
            <a:pPr algn="ctr">
              <a:lnSpc>
                <a:spcPts val="1867"/>
              </a:lnSpc>
            </a:pPr>
            <a:r>
              <a:rPr lang="en-US" sz="1400" kern="0" spc="-21" dirty="0">
                <a:solidFill>
                  <a:srgbClr val="272525"/>
                </a:solidFill>
                <a:latin typeface="Source Sans Pro" pitchFamily="34" charset="0"/>
                <a:ea typeface="Source Sans Pro" pitchFamily="34" charset="-122"/>
                <a:cs typeface="Source Sans Pro" pitchFamily="34" charset="-120"/>
              </a:rPr>
              <a:t>CNNs are useful for image recognition and classification, recommender systems, and natural language processing. They have convolutional layers that extract features from input data.</a:t>
            </a:r>
            <a:endParaRPr lang="en-US" sz="1400" dirty="0"/>
          </a:p>
        </p:txBody>
      </p:sp>
      <p:pic>
        <p:nvPicPr>
          <p:cNvPr id="8" name="Image 2" descr="preencoded.png"/>
          <p:cNvPicPr>
            <a:picLocks noChangeAspect="1"/>
          </p:cNvPicPr>
          <p:nvPr/>
        </p:nvPicPr>
        <p:blipFill>
          <a:blip r:embed="rId5"/>
          <a:stretch>
            <a:fillRect/>
          </a:stretch>
        </p:blipFill>
        <p:spPr>
          <a:xfrm>
            <a:off x="3581400" y="1066800"/>
            <a:ext cx="1981200" cy="2622177"/>
          </a:xfrm>
          <a:prstGeom prst="rect">
            <a:avLst/>
          </a:prstGeom>
        </p:spPr>
      </p:pic>
      <p:sp>
        <p:nvSpPr>
          <p:cNvPr id="9" name="Text 4"/>
          <p:cNvSpPr/>
          <p:nvPr/>
        </p:nvSpPr>
        <p:spPr>
          <a:xfrm>
            <a:off x="3537347" y="3760023"/>
            <a:ext cx="2069232" cy="252920"/>
          </a:xfrm>
          <a:prstGeom prst="rect">
            <a:avLst/>
          </a:prstGeom>
          <a:noFill/>
          <a:ln/>
        </p:spPr>
        <p:txBody>
          <a:bodyPr wrap="none" lIns="64008" tIns="32004" rIns="64008" bIns="32004" rtlCol="0" anchor="t"/>
          <a:lstStyle/>
          <a:p>
            <a:pPr algn="ctr">
              <a:lnSpc>
                <a:spcPts val="1686"/>
              </a:lnSpc>
            </a:pPr>
            <a:r>
              <a:rPr lang="en-US" sz="1400" b="1" kern="0" spc="-26" dirty="0">
                <a:solidFill>
                  <a:srgbClr val="FF75D3"/>
                </a:solidFill>
                <a:latin typeface="adonis-web" pitchFamily="34" charset="0"/>
                <a:ea typeface="adonis-web" pitchFamily="34" charset="-122"/>
                <a:cs typeface="adonis-web" pitchFamily="34" charset="-120"/>
              </a:rPr>
              <a:t>Recurrent Neural Network (RNN)</a:t>
            </a:r>
            <a:endParaRPr lang="en-US" sz="1400" dirty="0"/>
          </a:p>
        </p:txBody>
      </p:sp>
      <p:sp>
        <p:nvSpPr>
          <p:cNvPr id="10" name="Text 5"/>
          <p:cNvSpPr/>
          <p:nvPr/>
        </p:nvSpPr>
        <p:spPr>
          <a:xfrm>
            <a:off x="3234184" y="4152994"/>
            <a:ext cx="2675632" cy="1960723"/>
          </a:xfrm>
          <a:prstGeom prst="rect">
            <a:avLst/>
          </a:prstGeom>
          <a:noFill/>
          <a:ln/>
        </p:spPr>
        <p:txBody>
          <a:bodyPr wrap="square" lIns="64008" tIns="32004" rIns="64008" bIns="32004" rtlCol="0" anchor="t"/>
          <a:lstStyle/>
          <a:p>
            <a:pPr algn="ctr">
              <a:lnSpc>
                <a:spcPts val="1867"/>
              </a:lnSpc>
            </a:pPr>
            <a:r>
              <a:rPr lang="en-US" sz="1400" kern="0" spc="-21" dirty="0">
                <a:solidFill>
                  <a:srgbClr val="272525"/>
                </a:solidFill>
                <a:latin typeface="Source Sans Pro" pitchFamily="34" charset="0"/>
                <a:ea typeface="Source Sans Pro" pitchFamily="34" charset="-122"/>
                <a:cs typeface="Source Sans Pro" pitchFamily="34" charset="-120"/>
              </a:rPr>
              <a:t>RNNs are effective for sequential data such as speech recognition, language modelling and music composition they have memory that remembers all information about what has been calculated and use the same parameters for each input to produce the output, reducing the complexity of parameters, unlike other neural networks.</a:t>
            </a:r>
            <a:endParaRPr lang="en-US" sz="1400" dirty="0"/>
          </a:p>
        </p:txBody>
      </p:sp>
      <p:pic>
        <p:nvPicPr>
          <p:cNvPr id="11" name="Image 3" descr="preencoded.png"/>
          <p:cNvPicPr>
            <a:picLocks noChangeAspect="1"/>
          </p:cNvPicPr>
          <p:nvPr/>
        </p:nvPicPr>
        <p:blipFill>
          <a:blip r:embed="rId6"/>
          <a:stretch>
            <a:fillRect/>
          </a:stretch>
        </p:blipFill>
        <p:spPr>
          <a:xfrm>
            <a:off x="6400800" y="1143000"/>
            <a:ext cx="2057399" cy="2552744"/>
          </a:xfrm>
          <a:prstGeom prst="rect">
            <a:avLst/>
          </a:prstGeom>
        </p:spPr>
      </p:pic>
      <p:sp>
        <p:nvSpPr>
          <p:cNvPr id="12" name="Text 6"/>
          <p:cNvSpPr/>
          <p:nvPr/>
        </p:nvSpPr>
        <p:spPr>
          <a:xfrm>
            <a:off x="6777186" y="3733800"/>
            <a:ext cx="1176040" cy="252920"/>
          </a:xfrm>
          <a:prstGeom prst="rect">
            <a:avLst/>
          </a:prstGeom>
          <a:noFill/>
          <a:ln/>
        </p:spPr>
        <p:txBody>
          <a:bodyPr wrap="none" lIns="64008" tIns="32004" rIns="64008" bIns="32004" rtlCol="0" anchor="t"/>
          <a:lstStyle/>
          <a:p>
            <a:pPr algn="ctr">
              <a:lnSpc>
                <a:spcPts val="1686"/>
              </a:lnSpc>
            </a:pPr>
            <a:r>
              <a:rPr lang="en-US" sz="1400" b="1" kern="0" spc="-26" dirty="0">
                <a:solidFill>
                  <a:srgbClr val="FF75D3"/>
                </a:solidFill>
                <a:latin typeface="adonis-web" pitchFamily="34" charset="0"/>
                <a:ea typeface="adonis-web" pitchFamily="34" charset="-122"/>
                <a:cs typeface="adonis-web" pitchFamily="34" charset="-120"/>
              </a:rPr>
              <a:t>Deep Learning</a:t>
            </a:r>
            <a:endParaRPr lang="en-US" sz="1400" dirty="0"/>
          </a:p>
        </p:txBody>
      </p:sp>
      <p:sp>
        <p:nvSpPr>
          <p:cNvPr id="13" name="Text 7"/>
          <p:cNvSpPr/>
          <p:nvPr/>
        </p:nvSpPr>
        <p:spPr>
          <a:xfrm>
            <a:off x="6027390" y="4152994"/>
            <a:ext cx="2675632" cy="1120413"/>
          </a:xfrm>
          <a:prstGeom prst="rect">
            <a:avLst/>
          </a:prstGeom>
          <a:noFill/>
          <a:ln/>
        </p:spPr>
        <p:txBody>
          <a:bodyPr wrap="square" lIns="64008" tIns="32004" rIns="64008" bIns="32004" rtlCol="0" anchor="t"/>
          <a:lstStyle/>
          <a:p>
            <a:pPr algn="ctr">
              <a:lnSpc>
                <a:spcPts val="1867"/>
              </a:lnSpc>
            </a:pPr>
            <a:r>
              <a:rPr lang="en-US" sz="1400" kern="0" spc="-21" dirty="0">
                <a:solidFill>
                  <a:srgbClr val="272525"/>
                </a:solidFill>
                <a:latin typeface="Source Sans Pro" pitchFamily="34" charset="0"/>
                <a:ea typeface="Source Sans Pro" pitchFamily="34" charset="-122"/>
                <a:cs typeface="Source Sans Pro" pitchFamily="34" charset="-120"/>
              </a:rPr>
              <a:t>Deep Learning is capable of processing non-linear relationships and completely based on artificial neural networks. It is used for tasks such as image recognition, speech recognition, and natural language processing.</a:t>
            </a:r>
            <a:endParaRPr lang="en-US" sz="14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 (ANN</a:t>
            </a:r>
            <a:r>
              <a:rPr lang="en-US" dirty="0" smtClean="0"/>
              <a:t>)</a:t>
            </a:r>
            <a:endParaRPr lang="en-US" dirty="0"/>
          </a:p>
        </p:txBody>
      </p:sp>
      <p:pic>
        <p:nvPicPr>
          <p:cNvPr id="2050" name="Picture 2" descr="Artificial-Neural-Networks-and-its-Applications"/>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602326" y="1524000"/>
            <a:ext cx="7832408" cy="4351338"/>
          </a:xfrm>
          <a:prstGeom prst="rect">
            <a:avLst/>
          </a:prstGeom>
          <a:noFill/>
          <a:extLst>
            <a:ext uri="{909E8E84-426E-40DD-AFC4-6F175D3DCCD1}">
              <a14:hiddenFill xmlns=""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A2883C6-B966-490D-9F64-E25E724E9C20}" type="slidenum">
              <a:rPr lang="en-US" smtClean="0"/>
              <a:pPr/>
              <a:t>27</a:t>
            </a:fld>
            <a:endParaRPr lang="en-US"/>
          </a:p>
        </p:txBody>
      </p:sp>
    </p:spTree>
    <p:extLst>
      <p:ext uri="{BB962C8B-B14F-4D97-AF65-F5344CB8AC3E}">
        <p14:creationId xmlns="" xmlns:p14="http://schemas.microsoft.com/office/powerpoint/2010/main" val="29596818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098" name="Picture 2" descr="Artificial Neural Network Tutorial - Javatpoin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55264" y="1672678"/>
            <a:ext cx="8233471" cy="38862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A2883C6-B966-490D-9F64-E25E724E9C20}" type="slidenum">
              <a:rPr lang="en-US" smtClean="0"/>
              <a:pPr/>
              <a:t>28</a:t>
            </a:fld>
            <a:endParaRPr lang="en-US"/>
          </a:p>
        </p:txBody>
      </p:sp>
    </p:spTree>
    <p:extLst>
      <p:ext uri="{BB962C8B-B14F-4D97-AF65-F5344CB8AC3E}">
        <p14:creationId xmlns="" xmlns:p14="http://schemas.microsoft.com/office/powerpoint/2010/main" val="42359596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Neural Network (ANN) </a:t>
            </a:r>
          </a:p>
        </p:txBody>
      </p:sp>
      <p:sp>
        <p:nvSpPr>
          <p:cNvPr id="3" name="Content Placeholder 2"/>
          <p:cNvSpPr>
            <a:spLocks noGrp="1"/>
          </p:cNvSpPr>
          <p:nvPr>
            <p:ph idx="1"/>
          </p:nvPr>
        </p:nvSpPr>
        <p:spPr>
          <a:xfrm>
            <a:off x="628650" y="1447800"/>
            <a:ext cx="4933950" cy="4953000"/>
          </a:xfrm>
        </p:spPr>
        <p:txBody>
          <a:bodyPr>
            <a:normAutofit fontScale="92500"/>
          </a:bodyPr>
          <a:lstStyle/>
          <a:p>
            <a:pPr algn="just">
              <a:lnSpc>
                <a:spcPct val="150000"/>
              </a:lnSpc>
            </a:pPr>
            <a:r>
              <a:rPr lang="en-US" dirty="0"/>
              <a:t>An Artificial Neural Network (ANN) is an information processing paradigm that is inspired by the brain. ANNs, like people, learn by examples. An ANN is configured for a specific application, such as pattern recognition or data classification, through a learning process. Learning largely involves adjustments to the synaptic connections that exist between the neurons. </a:t>
            </a:r>
            <a:endParaRPr lang="en-US" dirty="0" smtClean="0"/>
          </a:p>
          <a:p>
            <a:pPr marL="0" indent="0" algn="r">
              <a:lnSpc>
                <a:spcPct val="150000"/>
              </a:lnSpc>
              <a:buNone/>
            </a:pPr>
            <a:r>
              <a:rPr lang="en-US" dirty="0" smtClean="0">
                <a:hlinkClick r:id="rId2"/>
              </a:rPr>
              <a:t>More…</a:t>
            </a: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29</a:t>
            </a:fld>
            <a:endParaRPr lang="en-US"/>
          </a:p>
        </p:txBody>
      </p:sp>
    </p:spTree>
    <p:extLst>
      <p:ext uri="{BB962C8B-B14F-4D97-AF65-F5344CB8AC3E}">
        <p14:creationId xmlns="" xmlns:p14="http://schemas.microsoft.com/office/powerpoint/2010/main" val="18729223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553269" y="1143361"/>
            <a:ext cx="5314131" cy="1523234"/>
          </a:xfrm>
          <a:prstGeom prst="rect">
            <a:avLst/>
          </a:prstGeom>
          <a:noFill/>
          <a:ln/>
        </p:spPr>
        <p:txBody>
          <a:bodyPr wrap="square" lIns="64008" tIns="32004" rIns="64008" bIns="32004" rtlCol="0" anchor="t"/>
          <a:lstStyle/>
          <a:p>
            <a:pPr>
              <a:lnSpc>
                <a:spcPts val="5075"/>
              </a:lnSpc>
            </a:pPr>
            <a:r>
              <a:rPr lang="en-US" sz="3900" b="1" kern="0" spc="-78" dirty="0">
                <a:solidFill>
                  <a:srgbClr val="FF75D3"/>
                </a:solidFill>
                <a:latin typeface="adonis-web" pitchFamily="34" charset="0"/>
                <a:ea typeface="adonis-web" pitchFamily="34" charset="-122"/>
                <a:cs typeface="adonis-web" pitchFamily="34" charset="-120"/>
              </a:rPr>
              <a:t>Introduction to Artificial Intelligence</a:t>
            </a:r>
            <a:endParaRPr lang="en-US" sz="3900" dirty="0"/>
          </a:p>
        </p:txBody>
      </p:sp>
      <p:sp>
        <p:nvSpPr>
          <p:cNvPr id="5" name="Text 2"/>
          <p:cNvSpPr/>
          <p:nvPr/>
        </p:nvSpPr>
        <p:spPr>
          <a:xfrm>
            <a:off x="457200" y="2996352"/>
            <a:ext cx="6095999" cy="2109048"/>
          </a:xfrm>
          <a:prstGeom prst="rect">
            <a:avLst/>
          </a:prstGeom>
          <a:noFill/>
          <a:ln/>
        </p:spPr>
        <p:txBody>
          <a:bodyPr wrap="square" lIns="64008" tIns="32004" rIns="64008" bIns="32004" rtlCol="0" anchor="t"/>
          <a:lstStyle/>
          <a:p>
            <a:pPr algn="just">
              <a:lnSpc>
                <a:spcPts val="2342"/>
              </a:lnSpc>
              <a:buFont typeface="Arial" pitchFamily="34" charset="0"/>
              <a:buChar char="•"/>
            </a:pPr>
            <a:r>
              <a:rPr lang="en-US" sz="1600" kern="0" spc="-26" dirty="0">
                <a:solidFill>
                  <a:srgbClr val="272525"/>
                </a:solidFill>
                <a:latin typeface="Source Sans Pro" pitchFamily="34" charset="0"/>
                <a:ea typeface="Source Sans Pro" pitchFamily="34" charset="-122"/>
                <a:cs typeface="Source Sans Pro" pitchFamily="34" charset="-120"/>
              </a:rPr>
              <a:t>Artificial Intelligence (AI) is the ability of computers to learn and solve problems, improving on their own from past experiences to act intelligently and help solve real-world problems. </a:t>
            </a:r>
            <a:endParaRPr lang="en-US" sz="1600" kern="0" spc="-26" dirty="0" smtClean="0">
              <a:solidFill>
                <a:srgbClr val="272525"/>
              </a:solidFill>
              <a:latin typeface="Source Sans Pro" pitchFamily="34" charset="0"/>
              <a:ea typeface="Source Sans Pro" pitchFamily="34" charset="-122"/>
              <a:cs typeface="Source Sans Pro" pitchFamily="34" charset="-120"/>
            </a:endParaRPr>
          </a:p>
          <a:p>
            <a:pPr algn="just">
              <a:lnSpc>
                <a:spcPts val="2342"/>
              </a:lnSpc>
              <a:buFont typeface="Arial" pitchFamily="34" charset="0"/>
              <a:buChar char="•"/>
            </a:pPr>
            <a:endParaRPr lang="en-US" sz="1600" kern="0" spc="-26" dirty="0" smtClean="0">
              <a:solidFill>
                <a:srgbClr val="272525"/>
              </a:solidFill>
              <a:latin typeface="Source Sans Pro" pitchFamily="34" charset="0"/>
              <a:ea typeface="Source Sans Pro" pitchFamily="34" charset="-122"/>
              <a:cs typeface="Source Sans Pro" pitchFamily="34" charset="-120"/>
            </a:endParaRPr>
          </a:p>
          <a:p>
            <a:pPr algn="just">
              <a:lnSpc>
                <a:spcPts val="2342"/>
              </a:lnSpc>
              <a:buFont typeface="Arial" pitchFamily="34" charset="0"/>
              <a:buChar char="•"/>
            </a:pPr>
            <a:r>
              <a:rPr lang="en-US" sz="1600" kern="0" spc="-26" dirty="0" smtClean="0">
                <a:solidFill>
                  <a:srgbClr val="272525"/>
                </a:solidFill>
                <a:latin typeface="Source Sans Pro" pitchFamily="34" charset="0"/>
                <a:ea typeface="Source Sans Pro" pitchFamily="34" charset="-122"/>
                <a:cs typeface="Source Sans Pro" pitchFamily="34" charset="-120"/>
              </a:rPr>
              <a:t>AI </a:t>
            </a:r>
            <a:r>
              <a:rPr lang="en-US" sz="1600" kern="0" spc="-26" dirty="0">
                <a:solidFill>
                  <a:srgbClr val="272525"/>
                </a:solidFill>
                <a:latin typeface="Source Sans Pro" pitchFamily="34" charset="0"/>
                <a:ea typeface="Source Sans Pro" pitchFamily="34" charset="-122"/>
                <a:cs typeface="Source Sans Pro" pitchFamily="34" charset="-120"/>
              </a:rPr>
              <a:t>enables machines to learn, adapt, and perform tasks faster than humans, making our lives easier. In this presentation, we will understand the basic concepts of AI and its different types.</a:t>
            </a:r>
            <a:endParaRPr lang="en-US" sz="1600" dirty="0"/>
          </a:p>
        </p:txBody>
      </p:sp>
      <p:sp>
        <p:nvSpPr>
          <p:cNvPr id="6" name="Shape 3"/>
          <p:cNvSpPr/>
          <p:nvPr/>
        </p:nvSpPr>
        <p:spPr>
          <a:xfrm>
            <a:off x="553269" y="5312606"/>
            <a:ext cx="236041" cy="312408"/>
          </a:xfrm>
          <a:prstGeom prst="roundRect">
            <a:avLst>
              <a:gd name="adj" fmla="val 24388781"/>
            </a:avLst>
          </a:prstGeom>
          <a:noFill/>
          <a:ln w="7620">
            <a:solidFill>
              <a:srgbClr val="FFFFFF"/>
            </a:solidFill>
            <a:prstDash val="solid"/>
          </a:ln>
        </p:spPr>
      </p:sp>
      <p:pic>
        <p:nvPicPr>
          <p:cNvPr id="9" name="Image 2" descr="preencoded.png"/>
          <p:cNvPicPr>
            <a:picLocks noChangeAspect="1"/>
          </p:cNvPicPr>
          <p:nvPr/>
        </p:nvPicPr>
        <p:blipFill>
          <a:blip r:embed="rId4"/>
          <a:srcRect l="37778"/>
          <a:stretch>
            <a:fillRect/>
          </a:stretch>
        </p:blipFill>
        <p:spPr>
          <a:xfrm>
            <a:off x="6781800" y="0"/>
            <a:ext cx="2362200" cy="6807573"/>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Convolution Neural Network (CNN)</a:t>
            </a:r>
          </a:p>
        </p:txBody>
      </p:sp>
      <p:sp>
        <p:nvSpPr>
          <p:cNvPr id="3" name="Content Placeholder 2"/>
          <p:cNvSpPr>
            <a:spLocks noGrp="1"/>
          </p:cNvSpPr>
          <p:nvPr>
            <p:ph idx="1"/>
          </p:nvPr>
        </p:nvSpPr>
        <p:spPr>
          <a:xfrm>
            <a:off x="628650" y="1447800"/>
            <a:ext cx="4857750" cy="4953000"/>
          </a:xfrm>
        </p:spPr>
        <p:txBody>
          <a:bodyPr>
            <a:normAutofit fontScale="62500" lnSpcReduction="20000"/>
          </a:bodyPr>
          <a:lstStyle/>
          <a:p>
            <a:pPr algn="just">
              <a:lnSpc>
                <a:spcPct val="150000"/>
              </a:lnSpc>
            </a:pPr>
            <a:r>
              <a:rPr lang="en-US" dirty="0"/>
              <a:t>Artificial Neural Networks contain artificial neurons which are called </a:t>
            </a:r>
            <a:r>
              <a:rPr lang="en-US" b="1" dirty="0"/>
              <a:t>units</a:t>
            </a:r>
            <a:r>
              <a:rPr lang="en-US" dirty="0"/>
              <a:t>. These units are arranged in a series of layers that together constitute the whole Artificial Neural Networks in a system. </a:t>
            </a:r>
            <a:endParaRPr lang="en-US" dirty="0" smtClean="0"/>
          </a:p>
          <a:p>
            <a:pPr algn="just">
              <a:lnSpc>
                <a:spcPct val="150000"/>
              </a:lnSpc>
            </a:pPr>
            <a:r>
              <a:rPr lang="en-US" dirty="0" smtClean="0"/>
              <a:t>A </a:t>
            </a:r>
            <a:r>
              <a:rPr lang="en-US" dirty="0"/>
              <a:t>layer can have only a dozen units or millions of units as this depends on the complexity of the system. Commonly, Artificial Neural Network has an input layer, output layer as well as hidden layers. </a:t>
            </a:r>
            <a:endParaRPr lang="en-US" dirty="0" smtClean="0"/>
          </a:p>
          <a:p>
            <a:pPr algn="just">
              <a:lnSpc>
                <a:spcPct val="150000"/>
              </a:lnSpc>
            </a:pPr>
            <a:r>
              <a:rPr lang="en-US" dirty="0" smtClean="0"/>
              <a:t>The </a:t>
            </a:r>
            <a:r>
              <a:rPr lang="en-US" dirty="0"/>
              <a:t>input layer receives data from the outside world which the neural network needs to analyze or learn about. </a:t>
            </a:r>
            <a:endParaRPr lang="en-US" dirty="0" smtClean="0"/>
          </a:p>
          <a:p>
            <a:pPr algn="just">
              <a:lnSpc>
                <a:spcPct val="150000"/>
              </a:lnSpc>
            </a:pPr>
            <a:r>
              <a:rPr lang="en-US" dirty="0" smtClean="0"/>
              <a:t>Then </a:t>
            </a:r>
            <a:r>
              <a:rPr lang="en-US" dirty="0"/>
              <a:t>this data passes through one or multiple hidden layers that transform the input into data that is valuable for the output layer</a:t>
            </a:r>
            <a:r>
              <a:rPr lang="en-US" dirty="0" smtClean="0"/>
              <a:t>.</a:t>
            </a:r>
          </a:p>
          <a:p>
            <a:pPr algn="just">
              <a:lnSpc>
                <a:spcPct val="150000"/>
              </a:lnSpc>
            </a:pPr>
            <a:r>
              <a:rPr lang="en-US" dirty="0" smtClean="0"/>
              <a:t> </a:t>
            </a:r>
            <a:r>
              <a:rPr lang="en-US" dirty="0"/>
              <a:t>Finally, the output layer provides an output in the form of a response of the Artificial Neural Networks to input data provided. </a:t>
            </a:r>
          </a:p>
        </p:txBody>
      </p:sp>
      <p:sp>
        <p:nvSpPr>
          <p:cNvPr id="4" name="Slide Number Placeholder 3"/>
          <p:cNvSpPr>
            <a:spLocks noGrp="1"/>
          </p:cNvSpPr>
          <p:nvPr>
            <p:ph type="sldNum" sz="quarter" idx="12"/>
          </p:nvPr>
        </p:nvSpPr>
        <p:spPr/>
        <p:txBody>
          <a:bodyPr/>
          <a:lstStyle/>
          <a:p>
            <a:fld id="{BA2883C6-B966-490D-9F64-E25E724E9C20}" type="slidenum">
              <a:rPr lang="en-US" smtClean="0"/>
              <a:pPr/>
              <a:t>30</a:t>
            </a:fld>
            <a:endParaRPr lang="en-US"/>
          </a:p>
        </p:txBody>
      </p:sp>
    </p:spTree>
    <p:extLst>
      <p:ext uri="{BB962C8B-B14F-4D97-AF65-F5344CB8AC3E}">
        <p14:creationId xmlns="" xmlns:p14="http://schemas.microsoft.com/office/powerpoint/2010/main" val="18498877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 (RNN</a:t>
            </a:r>
            <a:r>
              <a:rPr lang="en-US" dirty="0" smtClean="0"/>
              <a:t>)</a:t>
            </a:r>
            <a:endParaRPr lang="en-US" dirty="0"/>
          </a:p>
        </p:txBody>
      </p:sp>
      <p:sp>
        <p:nvSpPr>
          <p:cNvPr id="3" name="Content Placeholder 2"/>
          <p:cNvSpPr>
            <a:spLocks noGrp="1"/>
          </p:cNvSpPr>
          <p:nvPr>
            <p:ph idx="1"/>
          </p:nvPr>
        </p:nvSpPr>
        <p:spPr>
          <a:xfrm>
            <a:off x="628650" y="1524000"/>
            <a:ext cx="5924550" cy="4351338"/>
          </a:xfrm>
        </p:spPr>
        <p:txBody>
          <a:bodyPr>
            <a:normAutofit fontScale="92500" lnSpcReduction="20000"/>
          </a:bodyPr>
          <a:lstStyle/>
          <a:p>
            <a:pPr algn="just">
              <a:lnSpc>
                <a:spcPct val="120000"/>
              </a:lnSpc>
            </a:pPr>
            <a:r>
              <a:rPr lang="en-US" b="1" dirty="0"/>
              <a:t>Recurrent Neural Network(RNN)</a:t>
            </a:r>
            <a:r>
              <a:rPr lang="en-US" dirty="0"/>
              <a:t> are a type of </a:t>
            </a:r>
            <a:r>
              <a:rPr lang="en-US" u="sng" dirty="0"/>
              <a:t>Neural Network</a:t>
            </a:r>
            <a:r>
              <a:rPr lang="en-US" dirty="0"/>
              <a:t> where the </a:t>
            </a:r>
            <a:r>
              <a:rPr lang="en-US" b="1" dirty="0"/>
              <a:t>output from previous step are fed as input to the current step</a:t>
            </a:r>
            <a:r>
              <a:rPr lang="en-US" dirty="0" smtClean="0"/>
              <a:t>. </a:t>
            </a:r>
          </a:p>
          <a:p>
            <a:pPr algn="just">
              <a:lnSpc>
                <a:spcPct val="120000"/>
              </a:lnSpc>
            </a:pPr>
            <a:r>
              <a:rPr lang="en-US" dirty="0" smtClean="0"/>
              <a:t> </a:t>
            </a:r>
            <a:r>
              <a:rPr lang="en-US" dirty="0"/>
              <a:t>In traditional neural networks, all the inputs and outputs are independent of each other, but in cases like when it is required to predict the next word of a sentence, the previous words are required and hence there is a need to remember the previous words. </a:t>
            </a:r>
            <a:endParaRPr lang="en-US" dirty="0" smtClean="0"/>
          </a:p>
          <a:p>
            <a:pPr algn="just">
              <a:lnSpc>
                <a:spcPct val="120000"/>
              </a:lnSpc>
            </a:pPr>
            <a:r>
              <a:rPr lang="en-US" dirty="0" smtClean="0"/>
              <a:t>Thus </a:t>
            </a:r>
            <a:r>
              <a:rPr lang="en-US" dirty="0"/>
              <a:t>RNN came into existence, which solved this issue with the help of a Hidden Layer. </a:t>
            </a:r>
            <a:endParaRPr lang="en-US" dirty="0" smtClean="0"/>
          </a:p>
          <a:p>
            <a:pPr algn="just">
              <a:lnSpc>
                <a:spcPct val="120000"/>
              </a:lnSpc>
            </a:pPr>
            <a:r>
              <a:rPr lang="en-US" dirty="0" smtClean="0"/>
              <a:t>The </a:t>
            </a:r>
            <a:r>
              <a:rPr lang="en-US" dirty="0"/>
              <a:t>main and most important feature of RNN is </a:t>
            </a:r>
            <a:r>
              <a:rPr lang="en-US" b="1" dirty="0"/>
              <a:t>Hidden state</a:t>
            </a:r>
            <a:r>
              <a:rPr lang="en-US" dirty="0"/>
              <a:t>, which remembers some information about a sequence.</a:t>
            </a:r>
          </a:p>
        </p:txBody>
      </p:sp>
      <p:pic>
        <p:nvPicPr>
          <p:cNvPr id="1026" name="Picture 2" descr="https://media.geeksforgeeks.org/wp-content/uploads/d1-2.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781800" y="1219200"/>
            <a:ext cx="1900237" cy="410527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A2883C6-B966-490D-9F64-E25E724E9C20}" type="slidenum">
              <a:rPr lang="en-US" smtClean="0"/>
              <a:pPr/>
              <a:t>31</a:t>
            </a:fld>
            <a:endParaRPr lang="en-US"/>
          </a:p>
        </p:txBody>
      </p:sp>
    </p:spTree>
    <p:extLst>
      <p:ext uri="{BB962C8B-B14F-4D97-AF65-F5344CB8AC3E}">
        <p14:creationId xmlns="" xmlns:p14="http://schemas.microsoft.com/office/powerpoint/2010/main" val="3825328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28650" y="914400"/>
            <a:ext cx="7886700" cy="4351338"/>
          </a:xfrm>
        </p:spPr>
        <p:txBody>
          <a:bodyPr/>
          <a:lstStyle/>
          <a:p>
            <a:pPr algn="just">
              <a:lnSpc>
                <a:spcPct val="150000"/>
              </a:lnSpc>
            </a:pPr>
            <a:r>
              <a:rPr lang="en-US" dirty="0"/>
              <a:t>RNN have a </a:t>
            </a:r>
            <a:r>
              <a:rPr lang="en-US" b="1" dirty="0"/>
              <a:t>“memory”</a:t>
            </a:r>
            <a:r>
              <a:rPr lang="en-US" dirty="0"/>
              <a:t> which remembers all information about what has been calculated. </a:t>
            </a:r>
            <a:endParaRPr lang="en-US" dirty="0" smtClean="0"/>
          </a:p>
          <a:p>
            <a:pPr algn="just">
              <a:lnSpc>
                <a:spcPct val="150000"/>
              </a:lnSpc>
            </a:pPr>
            <a:r>
              <a:rPr lang="en-US" dirty="0" smtClean="0"/>
              <a:t>It </a:t>
            </a:r>
            <a:r>
              <a:rPr lang="en-US" dirty="0"/>
              <a:t>uses the same parameters for each input as it performs the same task on all the inputs or hidden layers to produce the output. This reduces the complexity of parameters, unlike other neural networks</a:t>
            </a:r>
            <a:r>
              <a:rPr lang="en-US" dirty="0" smtClean="0"/>
              <a:t>.</a:t>
            </a:r>
          </a:p>
          <a:p>
            <a:pPr algn="just">
              <a:lnSpc>
                <a:spcPct val="150000"/>
              </a:lnSpc>
            </a:pP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32</a:t>
            </a:fld>
            <a:endParaRPr lang="en-US"/>
          </a:p>
        </p:txBody>
      </p:sp>
    </p:spTree>
    <p:extLst>
      <p:ext uri="{BB962C8B-B14F-4D97-AF65-F5344CB8AC3E}">
        <p14:creationId xmlns="" xmlns:p14="http://schemas.microsoft.com/office/powerpoint/2010/main" val="19920871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28650" y="1391444"/>
            <a:ext cx="6381750" cy="4351338"/>
          </a:xfrm>
        </p:spPr>
        <p:txBody>
          <a:bodyPr>
            <a:normAutofit fontScale="92500"/>
          </a:bodyPr>
          <a:lstStyle/>
          <a:p>
            <a:pPr algn="just">
              <a:lnSpc>
                <a:spcPct val="150000"/>
              </a:lnSpc>
            </a:pPr>
            <a:r>
              <a:rPr lang="en-US" dirty="0"/>
              <a:t>Suppose there is a deeper network with one input layer, three hidden layers and one output layer. </a:t>
            </a:r>
            <a:endParaRPr lang="en-US" dirty="0" smtClean="0"/>
          </a:p>
          <a:p>
            <a:pPr algn="just">
              <a:lnSpc>
                <a:spcPct val="150000"/>
              </a:lnSpc>
            </a:pPr>
            <a:r>
              <a:rPr lang="en-US" dirty="0" smtClean="0"/>
              <a:t>Then </a:t>
            </a:r>
            <a:r>
              <a:rPr lang="en-US" dirty="0"/>
              <a:t>like other neural networks, each hidden layer will have its own set of weights and biases, let’s say, for hidden layer 1 the weights and biases are (w1, b1), (w2, b2) for second hidden layer and (w3, b3) for third hidden layer. </a:t>
            </a:r>
            <a:endParaRPr lang="en-US" dirty="0" smtClean="0"/>
          </a:p>
          <a:p>
            <a:pPr algn="just">
              <a:lnSpc>
                <a:spcPct val="150000"/>
              </a:lnSpc>
            </a:pPr>
            <a:r>
              <a:rPr lang="en-US" dirty="0" smtClean="0"/>
              <a:t>This </a:t>
            </a:r>
            <a:r>
              <a:rPr lang="en-US" dirty="0"/>
              <a:t>means that each of these layers are independent of each other, i.e. they do not memorize the previous outputs</a:t>
            </a:r>
            <a:r>
              <a:rPr lang="en-US" dirty="0" smtClean="0"/>
              <a:t>.</a:t>
            </a:r>
          </a:p>
        </p:txBody>
      </p:sp>
      <p:pic>
        <p:nvPicPr>
          <p:cNvPr id="2050" name="Picture 2" descr="https://media.geeksforgeeks.org/wp-content/uploads/d2-1.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162800" y="365126"/>
            <a:ext cx="1628775" cy="561022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A2883C6-B966-490D-9F64-E25E724E9C20}" type="slidenum">
              <a:rPr lang="en-US" smtClean="0"/>
              <a:pPr/>
              <a:t>33</a:t>
            </a:fld>
            <a:endParaRPr lang="en-US"/>
          </a:p>
        </p:txBody>
      </p:sp>
    </p:spTree>
    <p:extLst>
      <p:ext uri="{BB962C8B-B14F-4D97-AF65-F5344CB8AC3E}">
        <p14:creationId xmlns="" xmlns:p14="http://schemas.microsoft.com/office/powerpoint/2010/main" val="33344911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02326" y="1534407"/>
            <a:ext cx="6000750" cy="4351338"/>
          </a:xfrm>
        </p:spPr>
        <p:txBody>
          <a:bodyPr>
            <a:normAutofit lnSpcReduction="10000"/>
          </a:bodyPr>
          <a:lstStyle/>
          <a:p>
            <a:pPr algn="just" fontAlgn="base">
              <a:lnSpc>
                <a:spcPct val="150000"/>
              </a:lnSpc>
            </a:pPr>
            <a:r>
              <a:rPr lang="en-US" dirty="0"/>
              <a:t>RNN converts the independent activations into dependent activations by providing the same weights and biases to all the layers, thus reducing the complexity of increasing parameters and memorizing each previous outputs by giving each output as input to the next hidden layer.</a:t>
            </a:r>
          </a:p>
          <a:p>
            <a:pPr algn="just" fontAlgn="base">
              <a:lnSpc>
                <a:spcPct val="150000"/>
              </a:lnSpc>
            </a:pPr>
            <a:r>
              <a:rPr lang="en-US" dirty="0"/>
              <a:t>Hence these three layers can be joined together such that the weights and bias of all the hidden layers is the same, into a single recurrent layer.</a:t>
            </a:r>
          </a:p>
          <a:p>
            <a:pPr marL="0" indent="0" algn="just">
              <a:lnSpc>
                <a:spcPct val="150000"/>
              </a:lnSpc>
              <a:buNone/>
            </a:pPr>
            <a:endParaRPr lang="en-US" dirty="0"/>
          </a:p>
        </p:txBody>
      </p:sp>
      <p:pic>
        <p:nvPicPr>
          <p:cNvPr id="3074" name="Picture 2" descr="https://media.geeksforgeeks.org/wp-content/uploads/d3.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629400" y="1690689"/>
            <a:ext cx="1657350" cy="410527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A2883C6-B966-490D-9F64-E25E724E9C20}" type="slidenum">
              <a:rPr lang="en-US" smtClean="0"/>
              <a:pPr/>
              <a:t>34</a:t>
            </a:fld>
            <a:endParaRPr lang="en-US"/>
          </a:p>
        </p:txBody>
      </p:sp>
    </p:spTree>
    <p:extLst>
      <p:ext uri="{BB962C8B-B14F-4D97-AF65-F5344CB8AC3E}">
        <p14:creationId xmlns="" xmlns:p14="http://schemas.microsoft.com/office/powerpoint/2010/main" val="27891491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a:t>
            </a:r>
            <a:r>
              <a:rPr lang="en-US" dirty="0" smtClean="0"/>
              <a:t>learning</a:t>
            </a:r>
            <a:endParaRPr lang="en-US" dirty="0"/>
          </a:p>
        </p:txBody>
      </p:sp>
      <p:sp>
        <p:nvSpPr>
          <p:cNvPr id="3" name="Content Placeholder 2"/>
          <p:cNvSpPr>
            <a:spLocks noGrp="1"/>
          </p:cNvSpPr>
          <p:nvPr>
            <p:ph idx="1"/>
          </p:nvPr>
        </p:nvSpPr>
        <p:spPr>
          <a:xfrm>
            <a:off x="304800" y="1828800"/>
            <a:ext cx="5638800" cy="4351338"/>
          </a:xfrm>
        </p:spPr>
        <p:txBody>
          <a:bodyPr>
            <a:normAutofit fontScale="92500"/>
          </a:bodyPr>
          <a:lstStyle/>
          <a:p>
            <a:pPr marL="0" indent="0">
              <a:buNone/>
            </a:pPr>
            <a:r>
              <a:rPr lang="en-US" dirty="0"/>
              <a:t>Deep learning is a branch of </a:t>
            </a:r>
            <a:r>
              <a:rPr lang="en-US" u="sng" dirty="0">
                <a:hlinkClick r:id="rId2"/>
              </a:rPr>
              <a:t>machine learning</a:t>
            </a:r>
            <a:r>
              <a:rPr lang="en-US" dirty="0"/>
              <a:t> which is completely based on </a:t>
            </a:r>
            <a:r>
              <a:rPr lang="en-US" u="sng" dirty="0">
                <a:hlinkClick r:id="rId3"/>
              </a:rPr>
              <a:t>artificial neural networks</a:t>
            </a:r>
            <a:r>
              <a:rPr lang="en-US" dirty="0"/>
              <a:t>, as neural network is going to mimic the human brain so deep learning is also a kind of mimic of human brain. </a:t>
            </a:r>
            <a:endParaRPr lang="en-US" dirty="0" smtClean="0"/>
          </a:p>
          <a:p>
            <a:pPr marL="0" indent="0">
              <a:buNone/>
            </a:pPr>
            <a:endParaRPr lang="en-US" dirty="0"/>
          </a:p>
          <a:p>
            <a:pPr marL="0" indent="0">
              <a:buNone/>
            </a:pPr>
            <a:r>
              <a:rPr lang="en-US" dirty="0"/>
              <a:t>In human brain approximately 100 billion neurons all together this is a picture of an individual neuron and each neuron is connected through thousand of their </a:t>
            </a:r>
            <a:r>
              <a:rPr lang="en-US" dirty="0" smtClean="0"/>
              <a:t>neighbors.</a:t>
            </a:r>
            <a:endParaRPr lang="en-US" dirty="0"/>
          </a:p>
          <a:p>
            <a:pPr marL="0" indent="0">
              <a:buNone/>
            </a:pPr>
            <a:r>
              <a:rPr lang="en-US" dirty="0"/>
              <a:t>The question here is how do we recreate these neurons in a computer. So, we create an artificial structure called an artificial neural net where we have nodes or neurons. We have some neurons for input value and some for output value and in between, there may be lots of neurons interconnected in the hidden layer.</a:t>
            </a:r>
          </a:p>
        </p:txBody>
      </p:sp>
      <p:sp>
        <p:nvSpPr>
          <p:cNvPr id="4" name="Slide Number Placeholder 3"/>
          <p:cNvSpPr>
            <a:spLocks noGrp="1"/>
          </p:cNvSpPr>
          <p:nvPr>
            <p:ph type="sldNum" sz="quarter" idx="12"/>
          </p:nvPr>
        </p:nvSpPr>
        <p:spPr/>
        <p:txBody>
          <a:bodyPr/>
          <a:lstStyle/>
          <a:p>
            <a:fld id="{BA2883C6-B966-490D-9F64-E25E724E9C20}" type="slidenum">
              <a:rPr lang="en-US" smtClean="0"/>
              <a:pPr/>
              <a:t>35</a:t>
            </a:fld>
            <a:endParaRPr lang="en-US"/>
          </a:p>
        </p:txBody>
      </p:sp>
    </p:spTree>
    <p:extLst>
      <p:ext uri="{BB962C8B-B14F-4D97-AF65-F5344CB8AC3E}">
        <p14:creationId xmlns="" xmlns:p14="http://schemas.microsoft.com/office/powerpoint/2010/main" val="20673340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762000"/>
            <a:ext cx="8058150" cy="5791199"/>
          </a:xfrm>
        </p:spPr>
        <p:txBody>
          <a:bodyPr>
            <a:normAutofit fontScale="92500" lnSpcReduction="20000"/>
          </a:bodyPr>
          <a:lstStyle/>
          <a:p>
            <a:pPr fontAlgn="base"/>
            <a:r>
              <a:rPr lang="en-US" b="1" dirty="0"/>
              <a:t>Deep Neural Network</a:t>
            </a:r>
            <a:r>
              <a:rPr lang="en-US" dirty="0"/>
              <a:t> – It is a neural network with a certain level of complexity (having multiple hidden layers in between input and output layers). They are capable of modeling and processing non-linear relationships</a:t>
            </a:r>
            <a:r>
              <a:rPr lang="en-US" dirty="0" smtClean="0"/>
              <a:t>.</a:t>
            </a:r>
          </a:p>
          <a:p>
            <a:pPr fontAlgn="base"/>
            <a:endParaRPr lang="en-US" dirty="0"/>
          </a:p>
          <a:p>
            <a:pPr fontAlgn="base"/>
            <a:r>
              <a:rPr lang="en-US" b="1" dirty="0"/>
              <a:t>Deep Belief Network(DBN)</a:t>
            </a:r>
            <a:r>
              <a:rPr lang="en-US" dirty="0"/>
              <a:t> – It is a class of Deep Neural Network. It is multi-layer belief networks</a:t>
            </a:r>
            <a:r>
              <a:rPr lang="en-US" dirty="0" smtClean="0"/>
              <a:t>.</a:t>
            </a:r>
          </a:p>
          <a:p>
            <a:pPr fontAlgn="base"/>
            <a:r>
              <a:rPr lang="en-US" dirty="0"/>
              <a:t/>
            </a:r>
            <a:br>
              <a:rPr lang="en-US" dirty="0"/>
            </a:br>
            <a:r>
              <a:rPr lang="en-US" b="1" dirty="0"/>
              <a:t>Steps for performing DBN :</a:t>
            </a:r>
            <a:r>
              <a:rPr lang="en-US" dirty="0"/>
              <a:t/>
            </a:r>
            <a:br>
              <a:rPr lang="en-US" dirty="0"/>
            </a:br>
            <a:r>
              <a:rPr lang="en-US" dirty="0"/>
              <a:t>a. Learn a layer of features from visible units using Contrastive Divergence algorithm.</a:t>
            </a:r>
            <a:br>
              <a:rPr lang="en-US" dirty="0"/>
            </a:br>
            <a:r>
              <a:rPr lang="en-US" dirty="0"/>
              <a:t>b. Treat activations of previously trained features as visible units and then learn features of features.</a:t>
            </a:r>
            <a:br>
              <a:rPr lang="en-US" dirty="0"/>
            </a:br>
            <a:r>
              <a:rPr lang="en-US" dirty="0"/>
              <a:t>c. Finally, the whole DBN is trained when the learning for the final hidden layer is achieved</a:t>
            </a:r>
            <a:r>
              <a:rPr lang="en-US" dirty="0" smtClean="0"/>
              <a:t>.</a:t>
            </a:r>
          </a:p>
          <a:p>
            <a:pPr fontAlgn="base"/>
            <a:endParaRPr lang="en-US" dirty="0"/>
          </a:p>
          <a:p>
            <a:pPr fontAlgn="base"/>
            <a:r>
              <a:rPr lang="en-US" b="1" dirty="0"/>
              <a:t>Recurrent</a:t>
            </a:r>
            <a:r>
              <a:rPr lang="en-US" dirty="0"/>
              <a:t> (perform same task for every element of a sequence)</a:t>
            </a:r>
            <a:r>
              <a:rPr lang="en-US" b="1" dirty="0"/>
              <a:t> Neural Network</a:t>
            </a:r>
            <a:r>
              <a:rPr lang="en-US" dirty="0"/>
              <a:t> – Allows for parallel and sequential computation. Similar to the human brain (large feedback network of connected neurons). They are able to remember important things about the input they received and hence enables them to be more precise</a:t>
            </a:r>
            <a:r>
              <a:rPr lang="en-US" dirty="0" smtClean="0"/>
              <a:t>.</a:t>
            </a:r>
          </a:p>
          <a:p>
            <a:pPr marL="0" indent="0" fontAlgn="base">
              <a:buNone/>
            </a:pPr>
            <a:endParaRPr lang="en-US" dirty="0"/>
          </a:p>
          <a:p>
            <a:pPr marL="0" indent="0" algn="r" fontAlgn="base">
              <a:buNone/>
            </a:pPr>
            <a:r>
              <a:rPr lang="en-US" dirty="0" smtClean="0">
                <a:hlinkClick r:id="rId2"/>
              </a:rPr>
              <a:t>More</a:t>
            </a:r>
            <a:endParaRPr lang="en-US" dirty="0"/>
          </a:p>
        </p:txBody>
      </p:sp>
      <p:sp>
        <p:nvSpPr>
          <p:cNvPr id="4" name="Title 3"/>
          <p:cNvSpPr>
            <a:spLocks noGrp="1"/>
          </p:cNvSpPr>
          <p:nvPr>
            <p:ph type="title"/>
          </p:nvPr>
        </p:nvSpPr>
        <p:spPr/>
        <p:txBody>
          <a:bodyPr/>
          <a:lstStyle/>
          <a:p>
            <a:r>
              <a:rPr lang="en-US" dirty="0" smtClean="0"/>
              <a:t> </a:t>
            </a:r>
            <a:endParaRPr lang="en-US" dirty="0"/>
          </a:p>
        </p:txBody>
      </p:sp>
      <p:sp>
        <p:nvSpPr>
          <p:cNvPr id="2" name="Slide Number Placeholder 1"/>
          <p:cNvSpPr>
            <a:spLocks noGrp="1"/>
          </p:cNvSpPr>
          <p:nvPr>
            <p:ph type="sldNum" sz="quarter" idx="12"/>
          </p:nvPr>
        </p:nvSpPr>
        <p:spPr/>
        <p:txBody>
          <a:bodyPr/>
          <a:lstStyle/>
          <a:p>
            <a:fld id="{BA2883C6-B966-490D-9F64-E25E724E9C20}" type="slidenum">
              <a:rPr lang="en-US" smtClean="0"/>
              <a:pPr/>
              <a:t>36</a:t>
            </a:fld>
            <a:endParaRPr lang="en-US"/>
          </a:p>
        </p:txBody>
      </p:sp>
    </p:spTree>
    <p:extLst>
      <p:ext uri="{BB962C8B-B14F-4D97-AF65-F5344CB8AC3E}">
        <p14:creationId xmlns="" xmlns:p14="http://schemas.microsoft.com/office/powerpoint/2010/main" val="39383531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Difference between Machine Learning and Deep Learning :</a:t>
            </a:r>
            <a:r>
              <a:rPr lang="en-US" dirty="0"/>
              <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3319697622"/>
              </p:ext>
            </p:extLst>
          </p:nvPr>
        </p:nvGraphicFramePr>
        <p:xfrm>
          <a:off x="628650" y="1524001"/>
          <a:ext cx="7886700" cy="4190999"/>
        </p:xfrm>
        <a:graphic>
          <a:graphicData uri="http://schemas.openxmlformats.org/drawingml/2006/table">
            <a:tbl>
              <a:tblPr/>
              <a:tblGrid>
                <a:gridCol w="3943350">
                  <a:extLst>
                    <a:ext uri="{9D8B030D-6E8A-4147-A177-3AD203B41FA5}">
                      <a16:colId xmlns="" xmlns:a16="http://schemas.microsoft.com/office/drawing/2014/main" val="1331929332"/>
                    </a:ext>
                  </a:extLst>
                </a:gridCol>
                <a:gridCol w="3943350">
                  <a:extLst>
                    <a:ext uri="{9D8B030D-6E8A-4147-A177-3AD203B41FA5}">
                      <a16:colId xmlns="" xmlns:a16="http://schemas.microsoft.com/office/drawing/2014/main" val="3871339848"/>
                    </a:ext>
                  </a:extLst>
                </a:gridCol>
              </a:tblGrid>
              <a:tr h="539325">
                <a:tc>
                  <a:txBody>
                    <a:bodyPr/>
                    <a:lstStyle/>
                    <a:p>
                      <a:pPr algn="ctr" fontAlgn="base"/>
                      <a:r>
                        <a:rPr lang="en-US" sz="1400" b="0">
                          <a:effectLst/>
                        </a:rPr>
                        <a:t>Machine Learning</a:t>
                      </a:r>
                    </a:p>
                  </a:txBody>
                  <a:tcPr marL="76200" marR="76200" marT="76200" marB="76200" anchor="ctr">
                    <a:lnL>
                      <a:noFill/>
                    </a:lnL>
                    <a:lnR>
                      <a:noFill/>
                    </a:lnR>
                    <a:lnT>
                      <a:noFill/>
                    </a:lnT>
                    <a:lnB>
                      <a:noFill/>
                    </a:lnB>
                    <a:solidFill>
                      <a:srgbClr val="4CB96B"/>
                    </a:solidFill>
                  </a:tcPr>
                </a:tc>
                <a:tc>
                  <a:txBody>
                    <a:bodyPr/>
                    <a:lstStyle/>
                    <a:p>
                      <a:pPr algn="ctr" fontAlgn="base"/>
                      <a:r>
                        <a:rPr lang="en-US" sz="1400" b="0">
                          <a:effectLst/>
                        </a:rPr>
                        <a:t>Deep Learning</a:t>
                      </a:r>
                    </a:p>
                  </a:txBody>
                  <a:tcPr marL="76200" marR="76200" marT="76200" marB="76200" anchor="ctr">
                    <a:lnL>
                      <a:noFill/>
                    </a:lnL>
                    <a:lnR>
                      <a:noFill/>
                    </a:lnR>
                    <a:lnT>
                      <a:noFill/>
                    </a:lnT>
                    <a:lnB>
                      <a:noFill/>
                    </a:lnB>
                    <a:solidFill>
                      <a:srgbClr val="4CB96B"/>
                    </a:solidFill>
                  </a:tcPr>
                </a:tc>
                <a:extLst>
                  <a:ext uri="{0D108BD9-81ED-4DB2-BD59-A6C34878D82A}">
                    <a16:rowId xmlns="" xmlns:a16="http://schemas.microsoft.com/office/drawing/2014/main" val="588879557"/>
                  </a:ext>
                </a:extLst>
              </a:tr>
              <a:tr h="674155">
                <a:tc>
                  <a:txBody>
                    <a:bodyPr/>
                    <a:lstStyle/>
                    <a:p>
                      <a:pPr algn="ctr" fontAlgn="base"/>
                      <a:r>
                        <a:rPr lang="en-US" sz="1250" b="0">
                          <a:effectLst/>
                        </a:rPr>
                        <a:t>Works on small amount of Dataset for accuracy.</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Works on Large amount of Dataset.</a:t>
                      </a:r>
                    </a:p>
                  </a:txBody>
                  <a:tcPr marL="95250" marR="95250" marT="133350" marB="133350" anchor="ctr">
                    <a:lnL>
                      <a:noFill/>
                    </a:lnL>
                    <a:lnR>
                      <a:noFill/>
                    </a:lnR>
                    <a:lnT>
                      <a:noFill/>
                    </a:lnT>
                    <a:lnB>
                      <a:noFill/>
                    </a:lnB>
                    <a:solidFill>
                      <a:srgbClr val="FFFFFF"/>
                    </a:solidFill>
                  </a:tcPr>
                </a:tc>
                <a:extLst>
                  <a:ext uri="{0D108BD9-81ED-4DB2-BD59-A6C34878D82A}">
                    <a16:rowId xmlns="" xmlns:a16="http://schemas.microsoft.com/office/drawing/2014/main" val="3257050936"/>
                  </a:ext>
                </a:extLst>
              </a:tr>
              <a:tr h="674155">
                <a:tc>
                  <a:txBody>
                    <a:bodyPr/>
                    <a:lstStyle/>
                    <a:p>
                      <a:pPr algn="ctr" fontAlgn="base"/>
                      <a:r>
                        <a:rPr lang="en-US" sz="1250" b="0">
                          <a:effectLst/>
                        </a:rPr>
                        <a:t>Dependent on Low-end Machine.</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Heavily dependent on High-end Machine.</a:t>
                      </a:r>
                    </a:p>
                  </a:txBody>
                  <a:tcPr marL="95250" marR="95250" marT="133350" marB="133350" anchor="ctr">
                    <a:lnL>
                      <a:noFill/>
                    </a:lnL>
                    <a:lnR>
                      <a:noFill/>
                    </a:lnR>
                    <a:lnT>
                      <a:noFill/>
                    </a:lnT>
                    <a:lnB>
                      <a:noFill/>
                    </a:lnB>
                    <a:solidFill>
                      <a:srgbClr val="FFFFFF"/>
                    </a:solidFill>
                  </a:tcPr>
                </a:tc>
                <a:extLst>
                  <a:ext uri="{0D108BD9-81ED-4DB2-BD59-A6C34878D82A}">
                    <a16:rowId xmlns="" xmlns:a16="http://schemas.microsoft.com/office/drawing/2014/main" val="1829043783"/>
                  </a:ext>
                </a:extLst>
              </a:tr>
              <a:tr h="955054">
                <a:tc>
                  <a:txBody>
                    <a:bodyPr/>
                    <a:lstStyle/>
                    <a:p>
                      <a:pPr algn="ctr" fontAlgn="base"/>
                      <a:r>
                        <a:rPr lang="en-US" sz="1250" b="0">
                          <a:effectLst/>
                        </a:rPr>
                        <a:t>Divides the tasks into sub-tasks, solves them individually and finally combine the results.</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Solves problem end to end.</a:t>
                      </a:r>
                    </a:p>
                  </a:txBody>
                  <a:tcPr marL="95250" marR="95250" marT="133350" marB="133350" anchor="ctr">
                    <a:lnL>
                      <a:noFill/>
                    </a:lnL>
                    <a:lnR>
                      <a:noFill/>
                    </a:lnR>
                    <a:lnT>
                      <a:noFill/>
                    </a:lnT>
                    <a:lnB>
                      <a:noFill/>
                    </a:lnB>
                    <a:solidFill>
                      <a:srgbClr val="FFFFFF"/>
                    </a:solidFill>
                  </a:tcPr>
                </a:tc>
                <a:extLst>
                  <a:ext uri="{0D108BD9-81ED-4DB2-BD59-A6C34878D82A}">
                    <a16:rowId xmlns="" xmlns:a16="http://schemas.microsoft.com/office/drawing/2014/main" val="4278097063"/>
                  </a:ext>
                </a:extLst>
              </a:tr>
              <a:tr h="674155">
                <a:tc>
                  <a:txBody>
                    <a:bodyPr/>
                    <a:lstStyle/>
                    <a:p>
                      <a:pPr algn="ctr" fontAlgn="base"/>
                      <a:r>
                        <a:rPr lang="en-US" sz="1250" b="0">
                          <a:effectLst/>
                        </a:rPr>
                        <a:t>Takes less time to train.</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a:effectLst/>
                        </a:rPr>
                        <a:t>Takes longer time to train.</a:t>
                      </a:r>
                    </a:p>
                  </a:txBody>
                  <a:tcPr marL="95250" marR="95250" marT="133350" marB="133350" anchor="ctr">
                    <a:lnL>
                      <a:noFill/>
                    </a:lnL>
                    <a:lnR>
                      <a:noFill/>
                    </a:lnR>
                    <a:lnT>
                      <a:noFill/>
                    </a:lnT>
                    <a:lnB>
                      <a:noFill/>
                    </a:lnB>
                    <a:solidFill>
                      <a:srgbClr val="FFFFFF"/>
                    </a:solidFill>
                  </a:tcPr>
                </a:tc>
                <a:extLst>
                  <a:ext uri="{0D108BD9-81ED-4DB2-BD59-A6C34878D82A}">
                    <a16:rowId xmlns="" xmlns:a16="http://schemas.microsoft.com/office/drawing/2014/main" val="3402595777"/>
                  </a:ext>
                </a:extLst>
              </a:tr>
              <a:tr h="674155">
                <a:tc>
                  <a:txBody>
                    <a:bodyPr/>
                    <a:lstStyle/>
                    <a:p>
                      <a:pPr algn="ctr" fontAlgn="base"/>
                      <a:r>
                        <a:rPr lang="en-US" sz="1250" b="0">
                          <a:effectLst/>
                        </a:rPr>
                        <a:t>Testing time may increase.</a:t>
                      </a:r>
                    </a:p>
                  </a:txBody>
                  <a:tcPr marL="95250" marR="95250" marT="133350" marB="133350" anchor="ctr">
                    <a:lnL>
                      <a:noFill/>
                    </a:lnL>
                    <a:lnR>
                      <a:noFill/>
                    </a:lnR>
                    <a:lnT>
                      <a:noFill/>
                    </a:lnT>
                    <a:lnB>
                      <a:noFill/>
                    </a:lnB>
                    <a:solidFill>
                      <a:srgbClr val="FFFFFF"/>
                    </a:solidFill>
                  </a:tcPr>
                </a:tc>
                <a:tc>
                  <a:txBody>
                    <a:bodyPr/>
                    <a:lstStyle/>
                    <a:p>
                      <a:pPr algn="ctr" fontAlgn="base"/>
                      <a:r>
                        <a:rPr lang="en-US" sz="1250" b="0" dirty="0">
                          <a:effectLst/>
                        </a:rPr>
                        <a:t>Less time to test the data.</a:t>
                      </a:r>
                    </a:p>
                  </a:txBody>
                  <a:tcPr marL="95250" marR="95250" marT="133350" marB="133350" anchor="ctr">
                    <a:lnL>
                      <a:noFill/>
                    </a:lnL>
                    <a:lnR>
                      <a:noFill/>
                    </a:lnR>
                    <a:lnT>
                      <a:noFill/>
                    </a:lnT>
                    <a:lnB>
                      <a:noFill/>
                    </a:lnB>
                    <a:solidFill>
                      <a:srgbClr val="FFFFFF"/>
                    </a:solidFill>
                  </a:tcPr>
                </a:tc>
                <a:extLst>
                  <a:ext uri="{0D108BD9-81ED-4DB2-BD59-A6C34878D82A}">
                    <a16:rowId xmlns="" xmlns:a16="http://schemas.microsoft.com/office/drawing/2014/main" val="3605143711"/>
                  </a:ext>
                </a:extLst>
              </a:tr>
            </a:tbl>
          </a:graphicData>
        </a:graphic>
      </p:graphicFrame>
      <p:sp>
        <p:nvSpPr>
          <p:cNvPr id="3" name="Slide Number Placeholder 2"/>
          <p:cNvSpPr>
            <a:spLocks noGrp="1"/>
          </p:cNvSpPr>
          <p:nvPr>
            <p:ph type="sldNum" sz="quarter" idx="12"/>
          </p:nvPr>
        </p:nvSpPr>
        <p:spPr/>
        <p:txBody>
          <a:bodyPr/>
          <a:lstStyle/>
          <a:p>
            <a:fld id="{BA2883C6-B966-490D-9F64-E25E724E9C20}" type="slidenum">
              <a:rPr lang="en-US" smtClean="0"/>
              <a:pPr/>
              <a:t>37</a:t>
            </a:fld>
            <a:endParaRPr lang="en-US"/>
          </a:p>
        </p:txBody>
      </p:sp>
    </p:spTree>
    <p:extLst>
      <p:ext uri="{BB962C8B-B14F-4D97-AF65-F5344CB8AC3E}">
        <p14:creationId xmlns="" xmlns:p14="http://schemas.microsoft.com/office/powerpoint/2010/main" val="22679717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a:t>
            </a:r>
            <a:r>
              <a:rPr lang="en-US" dirty="0" smtClean="0"/>
              <a:t>computing</a:t>
            </a:r>
            <a:endParaRPr lang="en-US" dirty="0"/>
          </a:p>
        </p:txBody>
      </p:sp>
      <p:sp>
        <p:nvSpPr>
          <p:cNvPr id="3" name="Content Placeholder 2"/>
          <p:cNvSpPr>
            <a:spLocks noGrp="1"/>
          </p:cNvSpPr>
          <p:nvPr>
            <p:ph idx="1"/>
          </p:nvPr>
        </p:nvSpPr>
        <p:spPr/>
        <p:txBody>
          <a:bodyPr/>
          <a:lstStyle/>
          <a:p>
            <a:r>
              <a:rPr lang="en-US" dirty="0"/>
              <a:t>Cognitive computing is a branch of computing that uses computerized models to find answers to certain complex problems just like a brain would do. Cognitive computing is basically an amalgamation of neuromorphic and Von Neumann model of computing. </a:t>
            </a:r>
            <a:endParaRPr lang="en-US" dirty="0" smtClean="0"/>
          </a:p>
          <a:p>
            <a:r>
              <a:rPr lang="en-US" dirty="0"/>
              <a:t>In present times many devices use </a:t>
            </a:r>
            <a:r>
              <a:rPr lang="en-US" b="1" dirty="0"/>
              <a:t>Artificial Neural Networking (ANN)</a:t>
            </a:r>
            <a:r>
              <a:rPr lang="en-US" dirty="0"/>
              <a:t> that are used to mimic the logic the brain works on, to complete some very complicated tasks. </a:t>
            </a:r>
            <a:endParaRPr lang="en-US" dirty="0" smtClean="0"/>
          </a:p>
          <a:p>
            <a:r>
              <a:rPr lang="en-US" dirty="0"/>
              <a:t> Although ANN is very helpful yet it has a certain limiting point. Such a scenario has given rise to a new form of computing known as Cognitive Computing.</a:t>
            </a:r>
          </a:p>
        </p:txBody>
      </p:sp>
      <p:sp>
        <p:nvSpPr>
          <p:cNvPr id="4" name="Slide Number Placeholder 3"/>
          <p:cNvSpPr>
            <a:spLocks noGrp="1"/>
          </p:cNvSpPr>
          <p:nvPr>
            <p:ph type="sldNum" sz="quarter" idx="12"/>
          </p:nvPr>
        </p:nvSpPr>
        <p:spPr/>
        <p:txBody>
          <a:bodyPr/>
          <a:lstStyle/>
          <a:p>
            <a:fld id="{BA2883C6-B966-490D-9F64-E25E724E9C20}" type="slidenum">
              <a:rPr lang="en-US" smtClean="0"/>
              <a:pPr/>
              <a:t>38</a:t>
            </a:fld>
            <a:endParaRPr lang="en-US"/>
          </a:p>
        </p:txBody>
      </p:sp>
    </p:spTree>
    <p:extLst>
      <p:ext uri="{BB962C8B-B14F-4D97-AF65-F5344CB8AC3E}">
        <p14:creationId xmlns="" xmlns:p14="http://schemas.microsoft.com/office/powerpoint/2010/main" val="27735679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Main Features of Cognitive Computing chips are-</a:t>
            </a:r>
            <a:r>
              <a:rPr lang="en-US" dirty="0"/>
              <a:t/>
            </a:r>
            <a:br>
              <a:rPr lang="en-US" dirty="0"/>
            </a:br>
            <a:endParaRPr lang="en-US" dirty="0"/>
          </a:p>
        </p:txBody>
      </p:sp>
      <p:sp>
        <p:nvSpPr>
          <p:cNvPr id="3" name="Content Placeholder 2"/>
          <p:cNvSpPr>
            <a:spLocks noGrp="1"/>
          </p:cNvSpPr>
          <p:nvPr>
            <p:ph idx="1"/>
          </p:nvPr>
        </p:nvSpPr>
        <p:spPr>
          <a:xfrm>
            <a:off x="628650" y="1524000"/>
            <a:ext cx="7886700" cy="4351338"/>
          </a:xfrm>
        </p:spPr>
        <p:txBody>
          <a:bodyPr/>
          <a:lstStyle/>
          <a:p>
            <a:pPr fontAlgn="base"/>
            <a:r>
              <a:rPr lang="en-US" dirty="0" smtClean="0"/>
              <a:t>These </a:t>
            </a:r>
            <a:r>
              <a:rPr lang="en-US" dirty="0"/>
              <a:t>work in a </a:t>
            </a:r>
            <a:r>
              <a:rPr lang="en-US" dirty="0" err="1"/>
              <a:t>clockless</a:t>
            </a:r>
            <a:r>
              <a:rPr lang="en-US" dirty="0"/>
              <a:t> event-driven fashion leading to a decrease in energy consumption and an increase in performance.</a:t>
            </a:r>
          </a:p>
          <a:p>
            <a:pPr fontAlgn="base"/>
            <a:r>
              <a:rPr lang="en-US" dirty="0"/>
              <a:t>The </a:t>
            </a:r>
            <a:r>
              <a:rPr lang="en-US" dirty="0" err="1"/>
              <a:t>clockless</a:t>
            </a:r>
            <a:r>
              <a:rPr lang="en-US" dirty="0"/>
              <a:t> event-driven fashion here means that unlike traditional processors where each stage of logic has to be synchronized, in cognitive computers each stage can be asynchronous where components of logic can run at different speeds completing the action more quickly.</a:t>
            </a:r>
          </a:p>
          <a:p>
            <a:pPr fontAlgn="base"/>
            <a:r>
              <a:rPr lang="en-US" b="1" dirty="0"/>
              <a:t>Neuroplasticity</a:t>
            </a:r>
            <a:r>
              <a:rPr lang="en-US" dirty="0"/>
              <a:t>: Cognitive computing chips are fault-tolerant and do not stop working if one of the </a:t>
            </a:r>
            <a:r>
              <a:rPr lang="en-US" dirty="0" err="1"/>
              <a:t>Neurosynaptic</a:t>
            </a:r>
            <a:r>
              <a:rPr lang="en-US" dirty="0"/>
              <a:t> core stops working. The neural net self-adapts and routes through other cores just like our brain does.</a:t>
            </a:r>
          </a:p>
          <a:p>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39</a:t>
            </a:fld>
            <a:endParaRPr lang="en-US"/>
          </a:p>
        </p:txBody>
      </p:sp>
    </p:spTree>
    <p:extLst>
      <p:ext uri="{BB962C8B-B14F-4D97-AF65-F5344CB8AC3E}">
        <p14:creationId xmlns="" xmlns:p14="http://schemas.microsoft.com/office/powerpoint/2010/main" val="30871232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533400" y="381000"/>
            <a:ext cx="7447731" cy="634664"/>
          </a:xfrm>
          <a:prstGeom prst="rect">
            <a:avLst/>
          </a:prstGeom>
          <a:noFill/>
          <a:ln/>
        </p:spPr>
        <p:txBody>
          <a:bodyPr wrap="none" lIns="64008" tIns="32004" rIns="64008" bIns="32004" rtlCol="0" anchor="t"/>
          <a:lstStyle/>
          <a:p>
            <a:pPr>
              <a:lnSpc>
                <a:spcPts val="4229"/>
              </a:lnSpc>
            </a:pPr>
            <a:r>
              <a:rPr lang="en-US" sz="3300" b="1" kern="0" spc="-65" dirty="0" smtClean="0">
                <a:solidFill>
                  <a:srgbClr val="FF75D3"/>
                </a:solidFill>
                <a:latin typeface="adonis-web" pitchFamily="34" charset="0"/>
                <a:ea typeface="adonis-web" pitchFamily="34" charset="-122"/>
                <a:cs typeface="adonis-web" pitchFamily="34" charset="-120"/>
              </a:rPr>
              <a:t>Basic Concept of Artificial Intelligence</a:t>
            </a:r>
            <a:endParaRPr lang="en-US" sz="3300" b="1" kern="0" spc="-65" dirty="0">
              <a:solidFill>
                <a:srgbClr val="FF75D3"/>
              </a:solidFill>
              <a:latin typeface="adonis-web" pitchFamily="34" charset="0"/>
              <a:ea typeface="adonis-web" pitchFamily="34" charset="-122"/>
              <a:cs typeface="adonis-web" pitchFamily="34" charset="-120"/>
            </a:endParaRPr>
          </a:p>
        </p:txBody>
      </p:sp>
      <p:sp>
        <p:nvSpPr>
          <p:cNvPr id="14" name="Rectangle 13"/>
          <p:cNvSpPr/>
          <p:nvPr/>
        </p:nvSpPr>
        <p:spPr>
          <a:xfrm>
            <a:off x="609600" y="1295400"/>
            <a:ext cx="8153400" cy="5355312"/>
          </a:xfrm>
          <a:prstGeom prst="rect">
            <a:avLst/>
          </a:prstGeom>
        </p:spPr>
        <p:txBody>
          <a:bodyPr wrap="square">
            <a:spAutoFit/>
          </a:bodyPr>
          <a:lstStyle/>
          <a:p>
            <a:pPr algn="just"/>
            <a:r>
              <a:rPr lang="en-US" b="1" dirty="0" smtClean="0"/>
              <a:t>Intelligence</a:t>
            </a:r>
            <a:r>
              <a:rPr lang="en-US" dirty="0" smtClean="0"/>
              <a:t>: The ability to learn and solve problems.</a:t>
            </a:r>
          </a:p>
          <a:p>
            <a:pPr algn="just"/>
            <a:r>
              <a:rPr lang="en-US" dirty="0" smtClean="0"/>
              <a:t>The most common answer that one expects is </a:t>
            </a:r>
            <a:r>
              <a:rPr lang="en-US" b="1" dirty="0" smtClean="0"/>
              <a:t>“to make computers intelligent so that they can act intelligently.</a:t>
            </a:r>
          </a:p>
          <a:p>
            <a:pPr algn="just"/>
            <a:endParaRPr lang="en-US" b="1" dirty="0" smtClean="0"/>
          </a:p>
          <a:p>
            <a:pPr algn="just"/>
            <a:r>
              <a:rPr lang="en-US" dirty="0" smtClean="0"/>
              <a:t>If the computers can, somehow, solve real-world problems, by improving on their own from past experiences, they would be called “</a:t>
            </a:r>
            <a:r>
              <a:rPr lang="en-US" b="1" dirty="0" smtClean="0"/>
              <a:t>intelligent</a:t>
            </a:r>
            <a:r>
              <a:rPr lang="en-US" dirty="0" smtClean="0"/>
              <a:t>”. </a:t>
            </a:r>
            <a:endParaRPr lang="en-US" dirty="0" smtClean="0"/>
          </a:p>
          <a:p>
            <a:pPr algn="just"/>
            <a:endParaRPr lang="en-US" dirty="0" smtClean="0"/>
          </a:p>
          <a:p>
            <a:pPr algn="just"/>
            <a:r>
              <a:rPr lang="en-US" dirty="0" smtClean="0"/>
              <a:t>Thus, the AI systems are more generic(rather than specific), can “think” and are more flexible. </a:t>
            </a:r>
          </a:p>
          <a:p>
            <a:pPr algn="just"/>
            <a:endParaRPr lang="en-US" dirty="0" smtClean="0"/>
          </a:p>
          <a:p>
            <a:pPr algn="just"/>
            <a:r>
              <a:rPr lang="en-US" b="1" dirty="0" smtClean="0"/>
              <a:t>Intelligence</a:t>
            </a:r>
            <a:r>
              <a:rPr lang="en-US" dirty="0" smtClean="0"/>
              <a:t>, as we know, is the ability to acquire and apply knowledge.</a:t>
            </a:r>
          </a:p>
          <a:p>
            <a:pPr algn="just"/>
            <a:endParaRPr lang="en-US" dirty="0" smtClean="0"/>
          </a:p>
          <a:p>
            <a:pPr algn="just"/>
            <a:r>
              <a:rPr lang="en-US" b="1" dirty="0" smtClean="0"/>
              <a:t>Knowledge</a:t>
            </a:r>
            <a:r>
              <a:rPr lang="en-US" dirty="0" smtClean="0"/>
              <a:t> is the information acquired through experience.</a:t>
            </a:r>
          </a:p>
          <a:p>
            <a:pPr algn="just"/>
            <a:endParaRPr lang="en-US" dirty="0" smtClean="0"/>
          </a:p>
          <a:p>
            <a:pPr algn="just"/>
            <a:r>
              <a:rPr lang="en-US" b="1" dirty="0" smtClean="0"/>
              <a:t>Experience</a:t>
            </a:r>
            <a:r>
              <a:rPr lang="en-US" dirty="0" smtClean="0"/>
              <a:t> is the knowledge gained through exposure(training)</a:t>
            </a:r>
          </a:p>
          <a:p>
            <a:pPr algn="just"/>
            <a:r>
              <a:rPr lang="en-US" dirty="0" smtClean="0"/>
              <a:t>Summing the terms up, we get artificial intelligence as the “copy of something natural(i.e., human beings) ‘WHO’ is capable of acquiring and applying the information it has gained through exposure.” </a:t>
            </a:r>
          </a:p>
          <a:p>
            <a:pPr algn="just"/>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 </a:t>
            </a:r>
            <a:r>
              <a:rPr lang="en-US" dirty="0" smtClean="0"/>
              <a:t>processing</a:t>
            </a:r>
            <a:endParaRPr lang="en-US" dirty="0"/>
          </a:p>
        </p:txBody>
      </p:sp>
      <p:sp>
        <p:nvSpPr>
          <p:cNvPr id="3" name="Content Placeholder 2"/>
          <p:cNvSpPr>
            <a:spLocks noGrp="1"/>
          </p:cNvSpPr>
          <p:nvPr>
            <p:ph idx="1"/>
          </p:nvPr>
        </p:nvSpPr>
        <p:spPr>
          <a:xfrm>
            <a:off x="628650" y="1825625"/>
            <a:ext cx="5391150" cy="4346575"/>
          </a:xfrm>
        </p:spPr>
        <p:txBody>
          <a:bodyPr/>
          <a:lstStyle/>
          <a:p>
            <a:pPr>
              <a:lnSpc>
                <a:spcPct val="100000"/>
              </a:lnSpc>
            </a:pPr>
            <a:r>
              <a:rPr lang="en-US" dirty="0"/>
              <a:t>The essence of Natural Language Processing lies in making computers understand the natural language. </a:t>
            </a:r>
            <a:endParaRPr lang="en-US" dirty="0" smtClean="0"/>
          </a:p>
          <a:p>
            <a:pPr>
              <a:lnSpc>
                <a:spcPct val="100000"/>
              </a:lnSpc>
            </a:pPr>
            <a:r>
              <a:rPr lang="en-US" dirty="0" smtClean="0"/>
              <a:t>That’s </a:t>
            </a:r>
            <a:r>
              <a:rPr lang="en-US" dirty="0"/>
              <a:t>not an easy task though. Computers can understand the structured form of data like spreadsheets and the tables in the database, but human languages, texts, and voices form an unstructured category of data, and it gets difficult for the computer to understand it, and there arises the need for Natural Language Processing.</a:t>
            </a:r>
          </a:p>
        </p:txBody>
      </p:sp>
      <p:pic>
        <p:nvPicPr>
          <p:cNvPr id="2050" name="Picture 2" descr="What is Natural Language Processing | Parts of NL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019800" y="1825625"/>
            <a:ext cx="3097685" cy="29718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A2883C6-B966-490D-9F64-E25E724E9C20}" type="slidenum">
              <a:rPr lang="en-US" smtClean="0"/>
              <a:pPr/>
              <a:t>40</a:t>
            </a:fld>
            <a:endParaRPr lang="en-US"/>
          </a:p>
        </p:txBody>
      </p:sp>
    </p:spTree>
    <p:extLst>
      <p:ext uri="{BB962C8B-B14F-4D97-AF65-F5344CB8AC3E}">
        <p14:creationId xmlns="" xmlns:p14="http://schemas.microsoft.com/office/powerpoint/2010/main" val="5960905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t>
            </a:r>
            <a:r>
              <a:rPr lang="en-US" dirty="0" smtClean="0"/>
              <a:t>vision</a:t>
            </a:r>
            <a:endParaRPr lang="en-US" dirty="0"/>
          </a:p>
        </p:txBody>
      </p:sp>
      <p:pic>
        <p:nvPicPr>
          <p:cNvPr id="3074" name="Picture 2" descr="A Quick Overview to Computer Vision - GeeksforGeeks"/>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914400" y="1681358"/>
            <a:ext cx="7239000" cy="4490842"/>
          </a:xfrm>
          <a:prstGeom prst="rect">
            <a:avLst/>
          </a:prstGeom>
          <a:noFill/>
          <a:extLst>
            <a:ext uri="{909E8E84-426E-40DD-AFC4-6F175D3DCCD1}">
              <a14:hiddenFill xmlns=""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A2883C6-B966-490D-9F64-E25E724E9C20}" type="slidenum">
              <a:rPr lang="en-US" smtClean="0"/>
              <a:pPr/>
              <a:t>41</a:t>
            </a:fld>
            <a:endParaRPr lang="en-US"/>
          </a:p>
        </p:txBody>
      </p:sp>
    </p:spTree>
    <p:extLst>
      <p:ext uri="{BB962C8B-B14F-4D97-AF65-F5344CB8AC3E}">
        <p14:creationId xmlns="" xmlns:p14="http://schemas.microsoft.com/office/powerpoint/2010/main" val="1060612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t>
            </a:r>
            <a:r>
              <a:rPr lang="en-US" dirty="0" smtClean="0"/>
              <a:t>vision</a:t>
            </a:r>
            <a:endParaRPr lang="en-US" dirty="0"/>
          </a:p>
        </p:txBody>
      </p:sp>
      <p:sp>
        <p:nvSpPr>
          <p:cNvPr id="3" name="Slide Number Placeholder 2"/>
          <p:cNvSpPr>
            <a:spLocks noGrp="1"/>
          </p:cNvSpPr>
          <p:nvPr>
            <p:ph type="sldNum" sz="quarter" idx="12"/>
          </p:nvPr>
        </p:nvSpPr>
        <p:spPr/>
        <p:txBody>
          <a:bodyPr/>
          <a:lstStyle/>
          <a:p>
            <a:fld id="{BA2883C6-B966-490D-9F64-E25E724E9C20}" type="slidenum">
              <a:rPr lang="en-US" smtClean="0"/>
              <a:pPr/>
              <a:t>42</a:t>
            </a:fld>
            <a:endParaRPr lang="en-US"/>
          </a:p>
        </p:txBody>
      </p:sp>
      <p:pic>
        <p:nvPicPr>
          <p:cNvPr id="1026" name="Picture 2" descr="https://appen.com/wp-content/uploads/2019/04/SLIDER-Appen_image_annotation_05.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79457" y="1371600"/>
            <a:ext cx="8687797" cy="4648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1938720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28650" y="1825624"/>
            <a:ext cx="7886700" cy="4879975"/>
          </a:xfrm>
        </p:spPr>
        <p:txBody>
          <a:bodyPr>
            <a:normAutofit/>
          </a:bodyPr>
          <a:lstStyle/>
          <a:p>
            <a:pPr fontAlgn="base"/>
            <a:r>
              <a:rPr lang="en-US" dirty="0"/>
              <a:t>Ever wondered how are we able to understand the things we see? Like we see someone walking, whether we realize it or not, using the prerequisite knowledge, our brain understands what is happening and stores it as information</a:t>
            </a:r>
            <a:r>
              <a:rPr lang="en-US" dirty="0" smtClean="0"/>
              <a:t>.</a:t>
            </a:r>
          </a:p>
          <a:p>
            <a:pPr fontAlgn="base"/>
            <a:r>
              <a:rPr lang="en-US" dirty="0" smtClean="0"/>
              <a:t> </a:t>
            </a:r>
            <a:r>
              <a:rPr lang="en-US" dirty="0"/>
              <a:t>Imagine we look at something and go completely blank. Into oblivion. Scary right? Well, the secret behind how our brain interprets the images we see has always intrigued me.</a:t>
            </a:r>
          </a:p>
          <a:p>
            <a:pPr fontAlgn="base"/>
            <a:r>
              <a:rPr lang="en-US" dirty="0"/>
              <a:t>The idea to impart human intelligence and instincts to a computer seems rather effortless. Conceivably, because it is solved by very young children too, but we often tend to forget the limitations of computers as compared to our biological capabilities</a:t>
            </a:r>
            <a:r>
              <a:rPr lang="en-US" dirty="0" smtClean="0"/>
              <a:t>.</a:t>
            </a:r>
          </a:p>
          <a:p>
            <a:pPr fontAlgn="base"/>
            <a:r>
              <a:rPr lang="en-US" dirty="0" smtClean="0"/>
              <a:t> </a:t>
            </a:r>
            <a:r>
              <a:rPr lang="en-US" dirty="0"/>
              <a:t>The complexity of vision perception infinitely varies and is ever dynamic in the case of human beings itself, let alone Computer intelligence.</a:t>
            </a:r>
          </a:p>
          <a:p>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43</a:t>
            </a:fld>
            <a:endParaRPr lang="en-US"/>
          </a:p>
        </p:txBody>
      </p:sp>
    </p:spTree>
    <p:extLst>
      <p:ext uri="{BB962C8B-B14F-4D97-AF65-F5344CB8AC3E}">
        <p14:creationId xmlns="" xmlns:p14="http://schemas.microsoft.com/office/powerpoint/2010/main" val="30577423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fontAlgn="base"/>
            <a:r>
              <a:rPr lang="en-US" dirty="0"/>
              <a:t>Below are a few key aspects that Computer Vision seeks to recognize in the photographs:</a:t>
            </a:r>
          </a:p>
          <a:p>
            <a:pPr fontAlgn="base"/>
            <a:r>
              <a:rPr lang="en-US" b="1" dirty="0"/>
              <a:t>Object Detection:</a:t>
            </a:r>
            <a:r>
              <a:rPr lang="en-US" dirty="0"/>
              <a:t> The location of the object.</a:t>
            </a:r>
          </a:p>
          <a:p>
            <a:pPr fontAlgn="base"/>
            <a:r>
              <a:rPr lang="en-US" b="1" dirty="0"/>
              <a:t>Object Recognition:</a:t>
            </a:r>
            <a:r>
              <a:rPr lang="en-US" dirty="0"/>
              <a:t> The objects in the image, and their positions.</a:t>
            </a:r>
          </a:p>
          <a:p>
            <a:pPr fontAlgn="base"/>
            <a:r>
              <a:rPr lang="en-US" b="1" dirty="0"/>
              <a:t>Object Classification:</a:t>
            </a:r>
            <a:r>
              <a:rPr lang="en-US" dirty="0"/>
              <a:t> The broad category that the object lies in.</a:t>
            </a:r>
          </a:p>
          <a:p>
            <a:pPr fontAlgn="base"/>
            <a:r>
              <a:rPr lang="en-US" b="1" dirty="0"/>
              <a:t>Object Segmentation:</a:t>
            </a:r>
            <a:r>
              <a:rPr lang="en-US" dirty="0"/>
              <a:t> The pixels belonging to that object.</a:t>
            </a:r>
          </a:p>
        </p:txBody>
      </p:sp>
      <p:sp>
        <p:nvSpPr>
          <p:cNvPr id="4" name="Slide Number Placeholder 3"/>
          <p:cNvSpPr>
            <a:spLocks noGrp="1"/>
          </p:cNvSpPr>
          <p:nvPr>
            <p:ph type="sldNum" sz="quarter" idx="12"/>
          </p:nvPr>
        </p:nvSpPr>
        <p:spPr/>
        <p:txBody>
          <a:bodyPr/>
          <a:lstStyle/>
          <a:p>
            <a:fld id="{BA2883C6-B966-490D-9F64-E25E724E9C20}" type="slidenum">
              <a:rPr lang="en-US" smtClean="0"/>
              <a:pPr/>
              <a:t>44</a:t>
            </a:fld>
            <a:endParaRPr lang="en-US"/>
          </a:p>
        </p:txBody>
      </p:sp>
    </p:spTree>
    <p:extLst>
      <p:ext uri="{BB962C8B-B14F-4D97-AF65-F5344CB8AC3E}">
        <p14:creationId xmlns="" xmlns:p14="http://schemas.microsoft.com/office/powerpoint/2010/main" val="445170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it to visualize?</a:t>
            </a:r>
            <a:endParaRPr lang="en-US" dirty="0"/>
          </a:p>
        </p:txBody>
      </p:sp>
      <p:pic>
        <p:nvPicPr>
          <p:cNvPr id="4098" name="Picture 2" descr="Computer Vision and Image Processing - YouTube"/>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704144" y="1690688"/>
            <a:ext cx="8135056" cy="4575969"/>
          </a:xfrm>
          <a:prstGeom prst="rect">
            <a:avLst/>
          </a:prstGeom>
          <a:noFill/>
          <a:extLst>
            <a:ext uri="{909E8E84-426E-40DD-AFC4-6F175D3DCCD1}">
              <a14:hiddenFill xmlns=""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A2883C6-B966-490D-9F64-E25E724E9C20}" type="slidenum">
              <a:rPr lang="en-US" smtClean="0"/>
              <a:pPr/>
              <a:t>45</a:t>
            </a:fld>
            <a:endParaRPr lang="en-US"/>
          </a:p>
        </p:txBody>
      </p:sp>
    </p:spTree>
    <p:extLst>
      <p:ext uri="{BB962C8B-B14F-4D97-AF65-F5344CB8AC3E}">
        <p14:creationId xmlns="" xmlns:p14="http://schemas.microsoft.com/office/powerpoint/2010/main" val="29196802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Applications and </a:t>
            </a:r>
            <a:r>
              <a:rPr lang="en-US" b="1" dirty="0" smtClean="0"/>
              <a:t>Future of </a:t>
            </a:r>
            <a:r>
              <a:rPr lang="en-US" b="1" dirty="0" err="1" smtClean="0"/>
              <a:t>OpenCV</a:t>
            </a:r>
            <a:r>
              <a:rPr lang="en-US" b="1" dirty="0" smtClean="0"/>
              <a:t> </a:t>
            </a:r>
            <a:endParaRPr lang="en-US" dirty="0"/>
          </a:p>
        </p:txBody>
      </p:sp>
      <p:sp>
        <p:nvSpPr>
          <p:cNvPr id="3" name="Content Placeholder 2"/>
          <p:cNvSpPr>
            <a:spLocks noGrp="1"/>
          </p:cNvSpPr>
          <p:nvPr>
            <p:ph idx="1"/>
          </p:nvPr>
        </p:nvSpPr>
        <p:spPr/>
        <p:txBody>
          <a:bodyPr>
            <a:normAutofit/>
          </a:bodyPr>
          <a:lstStyle/>
          <a:p>
            <a:pPr fontAlgn="base"/>
            <a:r>
              <a:rPr lang="en-US" dirty="0" smtClean="0"/>
              <a:t>Computer </a:t>
            </a:r>
            <a:r>
              <a:rPr lang="en-US" dirty="0"/>
              <a:t>Vision covers a huge ground as its applications know no bounds. It often escapes our minds as we fail to notice the role Computer Vision plays in the gadgets, we use day in and day out.</a:t>
            </a:r>
          </a:p>
          <a:p>
            <a:pPr fontAlgn="base"/>
            <a:r>
              <a:rPr lang="en-US" b="1" dirty="0"/>
              <a:t>Smartphones and Web:</a:t>
            </a:r>
            <a:r>
              <a:rPr lang="en-US" dirty="0"/>
              <a:t> Google Lens, QR Codes, Snapchat filters (face tracking), Night Sight, Face and Expression Detection, Lens Blur, Portrait mode, Google Photos (Face, Object and scene recognition), Google Maps (Image Stitching).</a:t>
            </a:r>
          </a:p>
          <a:p>
            <a:pPr fontAlgn="base"/>
            <a:r>
              <a:rPr lang="en-US" b="1" dirty="0"/>
              <a:t>Medical Imaging:</a:t>
            </a:r>
            <a:r>
              <a:rPr lang="en-US" dirty="0"/>
              <a:t> CAT/MRI</a:t>
            </a:r>
          </a:p>
          <a:p>
            <a:pPr fontAlgn="base"/>
            <a:r>
              <a:rPr lang="en-US" b="1" dirty="0"/>
              <a:t>Insurance:</a:t>
            </a:r>
            <a:r>
              <a:rPr lang="en-US" dirty="0"/>
              <a:t> Property Inspection and Damage analysis</a:t>
            </a:r>
          </a:p>
          <a:p>
            <a:pPr fontAlgn="base"/>
            <a:r>
              <a:rPr lang="en-US" b="1" dirty="0"/>
              <a:t>Optical Character Recognition (OCR)</a:t>
            </a:r>
            <a:endParaRPr lang="en-US" dirty="0"/>
          </a:p>
          <a:p>
            <a:pPr fontAlgn="base"/>
            <a:r>
              <a:rPr lang="en-US" b="1" dirty="0"/>
              <a:t>3D Model Building (Photogrammetry)</a:t>
            </a:r>
            <a:endParaRPr lang="en-US" dirty="0"/>
          </a:p>
          <a:p>
            <a:pPr fontAlgn="base"/>
            <a:r>
              <a:rPr lang="en-US" b="1" dirty="0"/>
              <a:t>Merging CGI with live actors in movies</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46</a:t>
            </a:fld>
            <a:endParaRPr lang="en-US"/>
          </a:p>
        </p:txBody>
      </p:sp>
    </p:spTree>
    <p:extLst>
      <p:ext uri="{BB962C8B-B14F-4D97-AF65-F5344CB8AC3E}">
        <p14:creationId xmlns="" xmlns:p14="http://schemas.microsoft.com/office/powerpoint/2010/main" val="16449268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Role of Artificial Intelligence in Health Care</a:t>
            </a:r>
            <a:br>
              <a:rPr lang="en-US" b="1" dirty="0"/>
            </a:br>
            <a:endParaRPr lang="en-US" dirty="0"/>
          </a:p>
        </p:txBody>
      </p:sp>
      <p:sp>
        <p:nvSpPr>
          <p:cNvPr id="3" name="Content Placeholder 2"/>
          <p:cNvSpPr>
            <a:spLocks noGrp="1"/>
          </p:cNvSpPr>
          <p:nvPr>
            <p:ph idx="1"/>
          </p:nvPr>
        </p:nvSpPr>
        <p:spPr/>
        <p:txBody>
          <a:bodyPr/>
          <a:lstStyle/>
          <a:p>
            <a:pPr algn="just">
              <a:lnSpc>
                <a:spcPct val="150000"/>
              </a:lnSpc>
            </a:pPr>
            <a:r>
              <a:rPr lang="en-US" dirty="0"/>
              <a:t>With the power to perform thousands of complex operations in a second, AI can process vast repositories of medical data into useful insights</a:t>
            </a:r>
            <a:r>
              <a:rPr lang="en-US" dirty="0" smtClean="0"/>
              <a:t>.</a:t>
            </a:r>
          </a:p>
          <a:p>
            <a:pPr algn="just">
              <a:lnSpc>
                <a:spcPct val="150000"/>
              </a:lnSpc>
            </a:pPr>
            <a:r>
              <a:rPr lang="en-US" dirty="0" smtClean="0"/>
              <a:t> </a:t>
            </a:r>
            <a:r>
              <a:rPr lang="en-US" dirty="0"/>
              <a:t>AI is rapidly being incorporated in different areas of medical research, and there have already been some major breakthroughs that threaten to transform the future of medicine. </a:t>
            </a:r>
          </a:p>
        </p:txBody>
      </p:sp>
      <p:sp>
        <p:nvSpPr>
          <p:cNvPr id="4" name="Slide Number Placeholder 3"/>
          <p:cNvSpPr>
            <a:spLocks noGrp="1"/>
          </p:cNvSpPr>
          <p:nvPr>
            <p:ph type="sldNum" sz="quarter" idx="12"/>
          </p:nvPr>
        </p:nvSpPr>
        <p:spPr/>
        <p:txBody>
          <a:bodyPr/>
          <a:lstStyle/>
          <a:p>
            <a:fld id="{BA2883C6-B966-490D-9F64-E25E724E9C20}" type="slidenum">
              <a:rPr lang="en-US" smtClean="0"/>
              <a:pPr/>
              <a:t>47</a:t>
            </a:fld>
            <a:endParaRPr lang="en-US"/>
          </a:p>
        </p:txBody>
      </p:sp>
    </p:spTree>
    <p:extLst>
      <p:ext uri="{BB962C8B-B14F-4D97-AF65-F5344CB8AC3E}">
        <p14:creationId xmlns="" xmlns:p14="http://schemas.microsoft.com/office/powerpoint/2010/main" val="37542979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Applications of AI in Healthcare</a:t>
            </a:r>
            <a:endParaRPr lang="en-US" b="1" dirty="0"/>
          </a:p>
        </p:txBody>
      </p:sp>
      <p:sp>
        <p:nvSpPr>
          <p:cNvPr id="3" name="Content Placeholder 2"/>
          <p:cNvSpPr>
            <a:spLocks noGrp="1"/>
          </p:cNvSpPr>
          <p:nvPr>
            <p:ph idx="1"/>
          </p:nvPr>
        </p:nvSpPr>
        <p:spPr>
          <a:xfrm>
            <a:off x="628650" y="1715627"/>
            <a:ext cx="7886700" cy="4351338"/>
          </a:xfrm>
        </p:spPr>
        <p:txBody>
          <a:bodyPr/>
          <a:lstStyle/>
          <a:p>
            <a:pPr marL="0" indent="0">
              <a:buNone/>
            </a:pPr>
            <a:r>
              <a:rPr lang="en-US" b="1" dirty="0" smtClean="0"/>
              <a:t> </a:t>
            </a:r>
            <a:r>
              <a:rPr lang="en-US" b="1" dirty="0"/>
              <a:t>Robot Assisted </a:t>
            </a:r>
            <a:r>
              <a:rPr lang="en-US" b="1" dirty="0" smtClean="0"/>
              <a:t>Surgery(Da </a:t>
            </a:r>
            <a:r>
              <a:rPr lang="en-US" b="1" dirty="0" err="1" smtClean="0"/>
              <a:t>vinci</a:t>
            </a:r>
            <a:r>
              <a:rPr lang="en-US" b="1" dirty="0" smtClean="0"/>
              <a:t>):</a:t>
            </a:r>
          </a:p>
          <a:p>
            <a:r>
              <a:rPr lang="en-US" dirty="0"/>
              <a:t>By using AI for creating robots to assist doctors in surgery, the latest discoveries are trying to uncover the secret to minimally invasive surgeries</a:t>
            </a:r>
            <a:r>
              <a:rPr lang="en-US" dirty="0" smtClean="0"/>
              <a:t>.</a:t>
            </a:r>
          </a:p>
          <a:p>
            <a:pPr marL="0" indent="0">
              <a:buNone/>
            </a:pPr>
            <a:endParaRPr lang="en-US" dirty="0"/>
          </a:p>
          <a:p>
            <a:pPr marL="0" indent="0">
              <a:buNone/>
            </a:pPr>
            <a:r>
              <a:rPr lang="en-US" b="1" dirty="0" smtClean="0"/>
              <a:t>Patient Experience:</a:t>
            </a:r>
          </a:p>
          <a:p>
            <a:pPr algn="just"/>
            <a:r>
              <a:rPr lang="en-US" dirty="0"/>
              <a:t>From optimizing ambulance routes to waiting times using real time data, AI is working towards making healthcare more accessible and efficient for the general public. </a:t>
            </a:r>
            <a:endParaRPr lang="en-US" dirty="0" smtClean="0"/>
          </a:p>
          <a:p>
            <a:r>
              <a:rPr lang="en-US" dirty="0" smtClean="0"/>
              <a:t>Conversational </a:t>
            </a:r>
            <a:r>
              <a:rPr lang="en-US" dirty="0"/>
              <a:t>AI is making huge progress in developing </a:t>
            </a:r>
            <a:r>
              <a:rPr lang="en-US" dirty="0" err="1"/>
              <a:t>chatbots</a:t>
            </a:r>
            <a:r>
              <a:rPr lang="en-US" dirty="0"/>
              <a:t> to assist patients, monitor their progress and giving health-specific alerts.</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48</a:t>
            </a:fld>
            <a:endParaRPr lang="en-US"/>
          </a:p>
        </p:txBody>
      </p:sp>
    </p:spTree>
    <p:extLst>
      <p:ext uri="{BB962C8B-B14F-4D97-AF65-F5344CB8AC3E}">
        <p14:creationId xmlns="" xmlns:p14="http://schemas.microsoft.com/office/powerpoint/2010/main" val="42688258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28650" y="1825624"/>
            <a:ext cx="7886700" cy="4727575"/>
          </a:xfrm>
        </p:spPr>
        <p:txBody>
          <a:bodyPr>
            <a:normAutofit/>
          </a:bodyPr>
          <a:lstStyle/>
          <a:p>
            <a:pPr marL="0" indent="0" fontAlgn="base">
              <a:buNone/>
            </a:pPr>
            <a:r>
              <a:rPr lang="en-US" b="1" dirty="0"/>
              <a:t>Drug Discovery</a:t>
            </a:r>
          </a:p>
          <a:p>
            <a:pPr fontAlgn="base"/>
            <a:r>
              <a:rPr lang="en-US" dirty="0"/>
              <a:t>Integrating AI with bio-tech platforms is one of the most interesting applications of AI in healthcare today. Several pharmaceutical companies like Pfizer are applying machine learning, in search of immuno-oncology drugs. By finding patterns in medical data, and studying the outcomes of existing drugs on patients, they are trying to discover new combinations of drug ingredients for developing novel drugs. </a:t>
            </a:r>
            <a:endParaRPr lang="en-US" dirty="0" smtClean="0"/>
          </a:p>
          <a:p>
            <a:pPr fontAlgn="base"/>
            <a:endParaRPr lang="en-US" dirty="0"/>
          </a:p>
          <a:p>
            <a:pPr marL="0" indent="0" fontAlgn="base">
              <a:buNone/>
            </a:pPr>
            <a:r>
              <a:rPr lang="en-US" b="1" dirty="0"/>
              <a:t>Medical Data </a:t>
            </a:r>
            <a:r>
              <a:rPr lang="en-US" b="1" dirty="0" smtClean="0"/>
              <a:t>Analysis</a:t>
            </a:r>
            <a:endParaRPr lang="en-US" b="1" dirty="0"/>
          </a:p>
          <a:p>
            <a:pPr fontAlgn="base"/>
            <a:r>
              <a:rPr lang="en-US" dirty="0"/>
              <a:t>With deep learning and cutting edge tools, AI is structuring medical data, to provide doctors and medical researchers with better understanding of the enormous medical data cache.</a:t>
            </a:r>
          </a:p>
          <a:p>
            <a:pPr marL="0" indent="0">
              <a:buNone/>
            </a:pP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49</a:t>
            </a:fld>
            <a:endParaRPr lang="en-US"/>
          </a:p>
        </p:txBody>
      </p:sp>
    </p:spTree>
    <p:extLst>
      <p:ext uri="{BB962C8B-B14F-4D97-AF65-F5344CB8AC3E}">
        <p14:creationId xmlns="" xmlns:p14="http://schemas.microsoft.com/office/powerpoint/2010/main" val="29072338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468288" y="751276"/>
            <a:ext cx="3749501" cy="537160"/>
          </a:xfrm>
          <a:prstGeom prst="rect">
            <a:avLst/>
          </a:prstGeom>
          <a:noFill/>
          <a:ln/>
        </p:spPr>
        <p:txBody>
          <a:bodyPr wrap="none" lIns="64008" tIns="32004" rIns="64008" bIns="32004" rtlCol="0" anchor="t"/>
          <a:lstStyle/>
          <a:p>
            <a:pPr>
              <a:lnSpc>
                <a:spcPts val="3580"/>
              </a:lnSpc>
            </a:pPr>
            <a:r>
              <a:rPr lang="en-US" sz="2800" b="1" kern="0" spc="-55" dirty="0">
                <a:solidFill>
                  <a:srgbClr val="FF75D3"/>
                </a:solidFill>
                <a:latin typeface="adonis-web" pitchFamily="34" charset="0"/>
                <a:ea typeface="adonis-web" pitchFamily="34" charset="-122"/>
                <a:cs typeface="adonis-web" pitchFamily="34" charset="-120"/>
              </a:rPr>
              <a:t>The Necessity of Learning AI</a:t>
            </a:r>
            <a:endParaRPr lang="en-US" sz="2800" dirty="0"/>
          </a:p>
        </p:txBody>
      </p:sp>
      <p:sp>
        <p:nvSpPr>
          <p:cNvPr id="5" name="Shape 2"/>
          <p:cNvSpPr/>
          <p:nvPr/>
        </p:nvSpPr>
        <p:spPr>
          <a:xfrm>
            <a:off x="468288" y="4002897"/>
            <a:ext cx="8207424" cy="32994"/>
          </a:xfrm>
          <a:prstGeom prst="rect">
            <a:avLst/>
          </a:prstGeom>
          <a:solidFill>
            <a:srgbClr val="D7A1F7"/>
          </a:solidFill>
          <a:ln/>
        </p:spPr>
      </p:sp>
      <p:sp>
        <p:nvSpPr>
          <p:cNvPr id="6" name="Shape 3"/>
          <p:cNvSpPr/>
          <p:nvPr/>
        </p:nvSpPr>
        <p:spPr>
          <a:xfrm>
            <a:off x="2476462" y="4002848"/>
            <a:ext cx="24929" cy="578526"/>
          </a:xfrm>
          <a:prstGeom prst="rect">
            <a:avLst/>
          </a:prstGeom>
          <a:solidFill>
            <a:srgbClr val="D7A1F7"/>
          </a:solidFill>
          <a:ln/>
        </p:spPr>
      </p:sp>
      <p:sp>
        <p:nvSpPr>
          <p:cNvPr id="7" name="Shape 4"/>
          <p:cNvSpPr/>
          <p:nvPr/>
        </p:nvSpPr>
        <p:spPr>
          <a:xfrm>
            <a:off x="2348433" y="3816998"/>
            <a:ext cx="280988" cy="371895"/>
          </a:xfrm>
          <a:prstGeom prst="roundRect">
            <a:avLst>
              <a:gd name="adj" fmla="val 12294"/>
            </a:avLst>
          </a:prstGeom>
          <a:solidFill>
            <a:srgbClr val="EBD0FB"/>
          </a:solidFill>
          <a:ln w="7620">
            <a:solidFill>
              <a:srgbClr val="D7A1F7"/>
            </a:solidFill>
            <a:prstDash val="solid"/>
          </a:ln>
        </p:spPr>
      </p:sp>
      <p:sp>
        <p:nvSpPr>
          <p:cNvPr id="8" name="Text 5"/>
          <p:cNvSpPr/>
          <p:nvPr/>
        </p:nvSpPr>
        <p:spPr>
          <a:xfrm>
            <a:off x="2438401" y="3841817"/>
            <a:ext cx="101054" cy="322257"/>
          </a:xfrm>
          <a:prstGeom prst="rect">
            <a:avLst/>
          </a:prstGeom>
          <a:noFill/>
          <a:ln/>
        </p:spPr>
        <p:txBody>
          <a:bodyPr wrap="none" lIns="64008" tIns="32004" rIns="64008" bIns="32004" rtlCol="0" anchor="t"/>
          <a:lstStyle/>
          <a:p>
            <a:pPr algn="ctr">
              <a:lnSpc>
                <a:spcPts val="2148"/>
              </a:lnSpc>
            </a:pPr>
            <a:r>
              <a:rPr lang="en-US" sz="1700" b="1" kern="0" spc="-33" dirty="0">
                <a:solidFill>
                  <a:srgbClr val="272525"/>
                </a:solidFill>
                <a:latin typeface="adonis-web" pitchFamily="34" charset="0"/>
                <a:ea typeface="adonis-web" pitchFamily="34" charset="-122"/>
                <a:cs typeface="adonis-web" pitchFamily="34" charset="-120"/>
              </a:rPr>
              <a:t>1</a:t>
            </a:r>
            <a:endParaRPr lang="en-US" sz="1700" dirty="0"/>
          </a:p>
        </p:txBody>
      </p:sp>
      <p:sp>
        <p:nvSpPr>
          <p:cNvPr id="9" name="Text 6"/>
          <p:cNvSpPr/>
          <p:nvPr/>
        </p:nvSpPr>
        <p:spPr>
          <a:xfrm>
            <a:off x="1800970" y="4746687"/>
            <a:ext cx="1375842" cy="268580"/>
          </a:xfrm>
          <a:prstGeom prst="rect">
            <a:avLst/>
          </a:prstGeom>
          <a:noFill/>
          <a:ln/>
        </p:spPr>
        <p:txBody>
          <a:bodyPr wrap="none" lIns="64008" tIns="32004" rIns="64008" bIns="32004" rtlCol="0" anchor="t"/>
          <a:lstStyle/>
          <a:p>
            <a:pPr algn="ctr">
              <a:lnSpc>
                <a:spcPts val="1790"/>
              </a:lnSpc>
            </a:pPr>
            <a:r>
              <a:rPr lang="en-US" sz="1400" b="1" kern="0" spc="-27" dirty="0">
                <a:solidFill>
                  <a:srgbClr val="272525"/>
                </a:solidFill>
                <a:latin typeface="adonis-web" pitchFamily="34" charset="0"/>
                <a:ea typeface="adonis-web" pitchFamily="34" charset="-122"/>
                <a:cs typeface="adonis-web" pitchFamily="34" charset="-120"/>
              </a:rPr>
              <a:t>Enhancing Efficiency</a:t>
            </a:r>
            <a:endParaRPr lang="en-US" sz="1400" dirty="0"/>
          </a:p>
        </p:txBody>
      </p:sp>
      <p:sp>
        <p:nvSpPr>
          <p:cNvPr id="10" name="Text 7"/>
          <p:cNvSpPr/>
          <p:nvPr/>
        </p:nvSpPr>
        <p:spPr>
          <a:xfrm>
            <a:off x="593155" y="5163986"/>
            <a:ext cx="3791546" cy="892313"/>
          </a:xfrm>
          <a:prstGeom prst="rect">
            <a:avLst/>
          </a:prstGeom>
          <a:noFill/>
          <a:ln/>
        </p:spPr>
        <p:txBody>
          <a:bodyPr wrap="square" lIns="64008" tIns="32004" rIns="64008" bIns="32004" rtlCol="0" anchor="t"/>
          <a:lstStyle/>
          <a:p>
            <a:pPr algn="ctr">
              <a:lnSpc>
                <a:spcPts val="1982"/>
              </a:lnSpc>
            </a:pPr>
            <a:r>
              <a:rPr lang="en-US" sz="1400" kern="0" spc="-22" dirty="0">
                <a:solidFill>
                  <a:srgbClr val="272525"/>
                </a:solidFill>
                <a:latin typeface="Source Sans Pro" pitchFamily="34" charset="0"/>
                <a:ea typeface="Source Sans Pro" pitchFamily="34" charset="-122"/>
                <a:cs typeface="Source Sans Pro" pitchFamily="34" charset="-120"/>
              </a:rPr>
              <a:t>AI is known to perform tasks much faster than humans, making machines a great asset to the workforce and creating numerous opportunities for businesses to achieve greater efficiency in their operations.</a:t>
            </a:r>
            <a:endParaRPr lang="en-US" sz="1400" dirty="0"/>
          </a:p>
        </p:txBody>
      </p:sp>
      <p:sp>
        <p:nvSpPr>
          <p:cNvPr id="11" name="Shape 8"/>
          <p:cNvSpPr/>
          <p:nvPr/>
        </p:nvSpPr>
        <p:spPr>
          <a:xfrm>
            <a:off x="4559536" y="3424420"/>
            <a:ext cx="24929" cy="578526"/>
          </a:xfrm>
          <a:prstGeom prst="rect">
            <a:avLst/>
          </a:prstGeom>
          <a:solidFill>
            <a:srgbClr val="D7A1F7"/>
          </a:solidFill>
          <a:ln/>
        </p:spPr>
      </p:sp>
      <p:sp>
        <p:nvSpPr>
          <p:cNvPr id="12" name="Shape 9"/>
          <p:cNvSpPr/>
          <p:nvPr/>
        </p:nvSpPr>
        <p:spPr>
          <a:xfrm>
            <a:off x="4431506" y="3816998"/>
            <a:ext cx="280988" cy="371895"/>
          </a:xfrm>
          <a:prstGeom prst="roundRect">
            <a:avLst>
              <a:gd name="adj" fmla="val 12294"/>
            </a:avLst>
          </a:prstGeom>
          <a:solidFill>
            <a:srgbClr val="EBD0FB"/>
          </a:solidFill>
          <a:ln w="7620">
            <a:solidFill>
              <a:srgbClr val="D7A1F7"/>
            </a:solidFill>
            <a:prstDash val="solid"/>
          </a:ln>
        </p:spPr>
      </p:sp>
      <p:sp>
        <p:nvSpPr>
          <p:cNvPr id="13" name="Text 10"/>
          <p:cNvSpPr/>
          <p:nvPr/>
        </p:nvSpPr>
        <p:spPr>
          <a:xfrm>
            <a:off x="4521474" y="3841817"/>
            <a:ext cx="101054" cy="322257"/>
          </a:xfrm>
          <a:prstGeom prst="rect">
            <a:avLst/>
          </a:prstGeom>
          <a:noFill/>
          <a:ln/>
        </p:spPr>
        <p:txBody>
          <a:bodyPr wrap="none" lIns="64008" tIns="32004" rIns="64008" bIns="32004" rtlCol="0" anchor="t"/>
          <a:lstStyle/>
          <a:p>
            <a:pPr algn="ctr">
              <a:lnSpc>
                <a:spcPts val="2148"/>
              </a:lnSpc>
            </a:pPr>
            <a:r>
              <a:rPr lang="en-US" sz="1700" b="1" kern="0" spc="-33" dirty="0">
                <a:solidFill>
                  <a:srgbClr val="272525"/>
                </a:solidFill>
                <a:latin typeface="adonis-web" pitchFamily="34" charset="0"/>
                <a:ea typeface="adonis-web" pitchFamily="34" charset="-122"/>
                <a:cs typeface="adonis-web" pitchFamily="34" charset="-120"/>
              </a:rPr>
              <a:t>2</a:t>
            </a:r>
            <a:endParaRPr lang="en-US" sz="1700" dirty="0"/>
          </a:p>
        </p:txBody>
      </p:sp>
      <p:sp>
        <p:nvSpPr>
          <p:cNvPr id="14" name="Text 11"/>
          <p:cNvSpPr/>
          <p:nvPr/>
        </p:nvSpPr>
        <p:spPr>
          <a:xfrm>
            <a:off x="3918199" y="1652058"/>
            <a:ext cx="1307529" cy="268580"/>
          </a:xfrm>
          <a:prstGeom prst="rect">
            <a:avLst/>
          </a:prstGeom>
          <a:noFill/>
          <a:ln/>
        </p:spPr>
        <p:txBody>
          <a:bodyPr wrap="none" lIns="64008" tIns="32004" rIns="64008" bIns="32004" rtlCol="0" anchor="t"/>
          <a:lstStyle/>
          <a:p>
            <a:pPr algn="ctr">
              <a:lnSpc>
                <a:spcPts val="1790"/>
              </a:lnSpc>
            </a:pPr>
            <a:r>
              <a:rPr lang="en-US" sz="1400" b="1" kern="0" spc="-27" dirty="0">
                <a:solidFill>
                  <a:srgbClr val="272525"/>
                </a:solidFill>
                <a:latin typeface="adonis-web" pitchFamily="34" charset="0"/>
                <a:ea typeface="adonis-web" pitchFamily="34" charset="-122"/>
                <a:cs typeface="adonis-web" pitchFamily="34" charset="-120"/>
              </a:rPr>
              <a:t>Enabling Innovation</a:t>
            </a:r>
            <a:endParaRPr lang="en-US" sz="1400" dirty="0"/>
          </a:p>
        </p:txBody>
      </p:sp>
      <p:sp>
        <p:nvSpPr>
          <p:cNvPr id="15" name="Text 12"/>
          <p:cNvSpPr/>
          <p:nvPr/>
        </p:nvSpPr>
        <p:spPr>
          <a:xfrm>
            <a:off x="2066626" y="2069357"/>
            <a:ext cx="5248574" cy="1189749"/>
          </a:xfrm>
          <a:prstGeom prst="rect">
            <a:avLst/>
          </a:prstGeom>
          <a:noFill/>
          <a:ln/>
        </p:spPr>
        <p:txBody>
          <a:bodyPr wrap="square" lIns="64008" tIns="32004" rIns="64008" bIns="32004" rtlCol="0" anchor="t"/>
          <a:lstStyle/>
          <a:p>
            <a:pPr algn="ctr">
              <a:lnSpc>
                <a:spcPts val="1982"/>
              </a:lnSpc>
            </a:pPr>
            <a:r>
              <a:rPr lang="en-US" sz="1400" kern="0" spc="-22" dirty="0">
                <a:solidFill>
                  <a:srgbClr val="272525"/>
                </a:solidFill>
                <a:latin typeface="Source Sans Pro" pitchFamily="34" charset="0"/>
                <a:ea typeface="Source Sans Pro" pitchFamily="34" charset="-122"/>
                <a:cs typeface="Source Sans Pro" pitchFamily="34" charset="-120"/>
              </a:rPr>
              <a:t>AI provides opportunities for innovation with its ability to help businesses better understand consumers' needs and preferences, which can help in target marketing and customer satisfaction. This leads to the creation of new products and services.</a:t>
            </a:r>
            <a:endParaRPr lang="en-US" sz="1400" dirty="0"/>
          </a:p>
        </p:txBody>
      </p:sp>
      <p:sp>
        <p:nvSpPr>
          <p:cNvPr id="16" name="Shape 13"/>
          <p:cNvSpPr/>
          <p:nvPr/>
        </p:nvSpPr>
        <p:spPr>
          <a:xfrm>
            <a:off x="6642609" y="4002848"/>
            <a:ext cx="24929" cy="578526"/>
          </a:xfrm>
          <a:prstGeom prst="rect">
            <a:avLst/>
          </a:prstGeom>
          <a:solidFill>
            <a:srgbClr val="D7A1F7"/>
          </a:solidFill>
          <a:ln/>
        </p:spPr>
      </p:sp>
      <p:sp>
        <p:nvSpPr>
          <p:cNvPr id="17" name="Shape 14"/>
          <p:cNvSpPr/>
          <p:nvPr/>
        </p:nvSpPr>
        <p:spPr>
          <a:xfrm>
            <a:off x="6514579" y="3816998"/>
            <a:ext cx="280988" cy="371895"/>
          </a:xfrm>
          <a:prstGeom prst="roundRect">
            <a:avLst>
              <a:gd name="adj" fmla="val 12294"/>
            </a:avLst>
          </a:prstGeom>
          <a:solidFill>
            <a:srgbClr val="EBD0FB"/>
          </a:solidFill>
          <a:ln w="7620">
            <a:solidFill>
              <a:srgbClr val="D7A1F7"/>
            </a:solidFill>
            <a:prstDash val="solid"/>
          </a:ln>
        </p:spPr>
      </p:sp>
      <p:sp>
        <p:nvSpPr>
          <p:cNvPr id="18" name="Text 15"/>
          <p:cNvSpPr/>
          <p:nvPr/>
        </p:nvSpPr>
        <p:spPr>
          <a:xfrm>
            <a:off x="6604546" y="3841817"/>
            <a:ext cx="101054" cy="322257"/>
          </a:xfrm>
          <a:prstGeom prst="rect">
            <a:avLst/>
          </a:prstGeom>
          <a:noFill/>
          <a:ln/>
        </p:spPr>
        <p:txBody>
          <a:bodyPr wrap="none" lIns="64008" tIns="32004" rIns="64008" bIns="32004" rtlCol="0" anchor="t"/>
          <a:lstStyle/>
          <a:p>
            <a:pPr algn="ctr">
              <a:lnSpc>
                <a:spcPts val="2148"/>
              </a:lnSpc>
            </a:pPr>
            <a:r>
              <a:rPr lang="en-US" sz="1700" b="1" kern="0" spc="-33" dirty="0">
                <a:solidFill>
                  <a:srgbClr val="272525"/>
                </a:solidFill>
                <a:latin typeface="adonis-web" pitchFamily="34" charset="0"/>
                <a:ea typeface="adonis-web" pitchFamily="34" charset="-122"/>
                <a:cs typeface="adonis-web" pitchFamily="34" charset="-120"/>
              </a:rPr>
              <a:t>3</a:t>
            </a:r>
            <a:endParaRPr lang="en-US" sz="1700" dirty="0"/>
          </a:p>
        </p:txBody>
      </p:sp>
      <p:sp>
        <p:nvSpPr>
          <p:cNvPr id="19" name="Text 16"/>
          <p:cNvSpPr/>
          <p:nvPr/>
        </p:nvSpPr>
        <p:spPr>
          <a:xfrm>
            <a:off x="5876628" y="4746687"/>
            <a:ext cx="1556817" cy="268580"/>
          </a:xfrm>
          <a:prstGeom prst="rect">
            <a:avLst/>
          </a:prstGeom>
          <a:noFill/>
          <a:ln/>
        </p:spPr>
        <p:txBody>
          <a:bodyPr wrap="none" lIns="64008" tIns="32004" rIns="64008" bIns="32004" rtlCol="0" anchor="t"/>
          <a:lstStyle/>
          <a:p>
            <a:pPr algn="ctr">
              <a:lnSpc>
                <a:spcPts val="1790"/>
              </a:lnSpc>
            </a:pPr>
            <a:r>
              <a:rPr lang="en-US" sz="1400" b="1" kern="0" spc="-27" dirty="0">
                <a:solidFill>
                  <a:srgbClr val="272525"/>
                </a:solidFill>
                <a:latin typeface="adonis-web" pitchFamily="34" charset="0"/>
                <a:ea typeface="adonis-web" pitchFamily="34" charset="-122"/>
                <a:cs typeface="adonis-web" pitchFamily="34" charset="-120"/>
              </a:rPr>
              <a:t>Ongoing Advancements</a:t>
            </a:r>
            <a:endParaRPr lang="en-US" sz="1400" dirty="0"/>
          </a:p>
        </p:txBody>
      </p:sp>
      <p:sp>
        <p:nvSpPr>
          <p:cNvPr id="20" name="Text 17"/>
          <p:cNvSpPr/>
          <p:nvPr/>
        </p:nvSpPr>
        <p:spPr>
          <a:xfrm>
            <a:off x="4759300" y="5163986"/>
            <a:ext cx="3791546" cy="892313"/>
          </a:xfrm>
          <a:prstGeom prst="rect">
            <a:avLst/>
          </a:prstGeom>
          <a:noFill/>
          <a:ln/>
        </p:spPr>
        <p:txBody>
          <a:bodyPr wrap="square" lIns="64008" tIns="32004" rIns="64008" bIns="32004" rtlCol="0" anchor="t"/>
          <a:lstStyle/>
          <a:p>
            <a:pPr algn="ctr">
              <a:lnSpc>
                <a:spcPts val="1982"/>
              </a:lnSpc>
            </a:pPr>
            <a:r>
              <a:rPr lang="en-US" sz="1400" kern="0" spc="-22" dirty="0">
                <a:solidFill>
                  <a:srgbClr val="272525"/>
                </a:solidFill>
                <a:latin typeface="Source Sans Pro" pitchFamily="34" charset="0"/>
                <a:ea typeface="Source Sans Pro" pitchFamily="34" charset="-122"/>
                <a:cs typeface="Source Sans Pro" pitchFamily="34" charset="-120"/>
              </a:rPr>
              <a:t>AI's capabilities continue to evolve and improve, and learning AI today can help us prepare for the advancements to come and stay ahead of the competition.</a:t>
            </a:r>
            <a:endParaRPr lang="en-US" sz="14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28650" y="1825625"/>
            <a:ext cx="8210550" cy="4803776"/>
          </a:xfrm>
        </p:spPr>
        <p:txBody>
          <a:bodyPr>
            <a:normAutofit lnSpcReduction="10000"/>
          </a:bodyPr>
          <a:lstStyle/>
          <a:p>
            <a:pPr marL="0" indent="0" algn="just" fontAlgn="base">
              <a:buNone/>
            </a:pPr>
            <a:r>
              <a:rPr lang="en-US" b="1" dirty="0"/>
              <a:t>Radiology</a:t>
            </a:r>
          </a:p>
          <a:p>
            <a:pPr algn="just" fontAlgn="base"/>
            <a:r>
              <a:rPr lang="en-US" dirty="0"/>
              <a:t>AI is being used to analyze X- ray, CT and MRI scans, to diagnose medical conditions in patients. The computer vision techniques allow programs to detect abnormalities in radiology images, and have reached up to 100% accuracy on test datasets, for several diseases. </a:t>
            </a:r>
            <a:endParaRPr lang="en-US" dirty="0" smtClean="0"/>
          </a:p>
          <a:p>
            <a:pPr algn="just" fontAlgn="base"/>
            <a:endParaRPr lang="en-US" dirty="0"/>
          </a:p>
          <a:p>
            <a:pPr marL="0" indent="0" algn="just" fontAlgn="base">
              <a:buNone/>
            </a:pPr>
            <a:r>
              <a:rPr lang="en-US" b="1" dirty="0"/>
              <a:t>Detecting Diseases at an Earlier Stage</a:t>
            </a:r>
          </a:p>
          <a:p>
            <a:pPr algn="just" fontAlgn="base">
              <a:lnSpc>
                <a:spcPct val="100000"/>
              </a:lnSpc>
            </a:pPr>
            <a:r>
              <a:rPr lang="en-US" dirty="0"/>
              <a:t>Machine learning played a very important role in the early predictions of medical conditions such as heart attacks and diabetes. </a:t>
            </a:r>
            <a:endParaRPr lang="en-US" dirty="0" smtClean="0"/>
          </a:p>
          <a:p>
            <a:pPr algn="just" fontAlgn="base">
              <a:lnSpc>
                <a:spcPct val="100000"/>
              </a:lnSpc>
            </a:pPr>
            <a:r>
              <a:rPr lang="en-US" dirty="0" smtClean="0"/>
              <a:t>There </a:t>
            </a:r>
            <a:r>
              <a:rPr lang="en-US" dirty="0"/>
              <a:t>are many AI-based wearables that are being developed to monitor the health of a person and display any warnings when the devices observe something unusual or unlikely. </a:t>
            </a:r>
            <a:endParaRPr lang="en-US" dirty="0" smtClean="0"/>
          </a:p>
          <a:p>
            <a:pPr marL="0" indent="0" algn="just" fontAlgn="base">
              <a:lnSpc>
                <a:spcPct val="100000"/>
              </a:lnSpc>
              <a:buNone/>
            </a:pPr>
            <a:r>
              <a:rPr lang="en-US" dirty="0" smtClean="0"/>
              <a:t>For </a:t>
            </a:r>
            <a:r>
              <a:rPr lang="en-US" dirty="0" err="1"/>
              <a:t>eg</a:t>
            </a:r>
            <a:r>
              <a:rPr lang="en-US" dirty="0"/>
              <a:t>:- Fitbit and Apple watch. These devices monitor a person’s heart rate, sleep cycle, breathing rate, activity level, blood pressure, so on. It keeps the record of these measures 24×7.  </a:t>
            </a:r>
          </a:p>
          <a:p>
            <a:pPr marL="0" indent="0" algn="just">
              <a:buNone/>
            </a:pPr>
            <a:endParaRPr lang="en-US"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50</a:t>
            </a:fld>
            <a:endParaRPr lang="en-US"/>
          </a:p>
        </p:txBody>
      </p:sp>
    </p:spTree>
    <p:extLst>
      <p:ext uri="{BB962C8B-B14F-4D97-AF65-F5344CB8AC3E}">
        <p14:creationId xmlns="" xmlns:p14="http://schemas.microsoft.com/office/powerpoint/2010/main" val="1948766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rtificial Intelligence in Government | by Frederik Groce | Storm Ventures"/>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457200"/>
            <a:ext cx="9144000" cy="60960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A2883C6-B966-490D-9F64-E25E724E9C20}" type="slidenum">
              <a:rPr lang="en-US" smtClean="0"/>
              <a:pPr/>
              <a:t>51</a:t>
            </a:fld>
            <a:endParaRPr lang="en-US"/>
          </a:p>
        </p:txBody>
      </p:sp>
    </p:spTree>
    <p:extLst>
      <p:ext uri="{BB962C8B-B14F-4D97-AF65-F5344CB8AC3E}">
        <p14:creationId xmlns="" xmlns:p14="http://schemas.microsoft.com/office/powerpoint/2010/main" val="38434082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7339" t="7706" r="6422" b="6240"/>
          <a:stretch/>
        </p:blipFill>
        <p:spPr>
          <a:xfrm>
            <a:off x="0" y="15240"/>
            <a:ext cx="9144000" cy="6517532"/>
          </a:xfrm>
          <a:prstGeom prst="rect">
            <a:avLst/>
          </a:prstGeom>
        </p:spPr>
      </p:pic>
      <p:sp>
        <p:nvSpPr>
          <p:cNvPr id="2" name="Slide Number Placeholder 1"/>
          <p:cNvSpPr>
            <a:spLocks noGrp="1"/>
          </p:cNvSpPr>
          <p:nvPr>
            <p:ph type="sldNum" sz="quarter" idx="12"/>
          </p:nvPr>
        </p:nvSpPr>
        <p:spPr/>
        <p:txBody>
          <a:bodyPr/>
          <a:lstStyle/>
          <a:p>
            <a:fld id="{BA2883C6-B966-490D-9F64-E25E724E9C20}" type="slidenum">
              <a:rPr lang="en-US" smtClean="0"/>
              <a:pPr/>
              <a:t>52</a:t>
            </a:fld>
            <a:endParaRPr lang="en-US"/>
          </a:p>
        </p:txBody>
      </p:sp>
    </p:spTree>
    <p:extLst>
      <p:ext uri="{BB962C8B-B14F-4D97-AF65-F5344CB8AC3E}">
        <p14:creationId xmlns="" xmlns:p14="http://schemas.microsoft.com/office/powerpoint/2010/main" val="24357672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 name="Picture 3"/>
          <p:cNvPicPr>
            <a:picLocks noChangeAspect="1"/>
          </p:cNvPicPr>
          <p:nvPr/>
        </p:nvPicPr>
        <p:blipFill rotWithShape="1">
          <a:blip r:embed="rId2"/>
          <a:srcRect b="9463"/>
          <a:stretch/>
        </p:blipFill>
        <p:spPr>
          <a:xfrm>
            <a:off x="304800" y="125730"/>
            <a:ext cx="8686800" cy="6732270"/>
          </a:xfrm>
          <a:prstGeom prst="rect">
            <a:avLst/>
          </a:prstGeom>
        </p:spPr>
      </p:pic>
      <p:sp>
        <p:nvSpPr>
          <p:cNvPr id="3" name="Slide Number Placeholder 2"/>
          <p:cNvSpPr>
            <a:spLocks noGrp="1"/>
          </p:cNvSpPr>
          <p:nvPr>
            <p:ph type="sldNum" sz="quarter" idx="12"/>
          </p:nvPr>
        </p:nvSpPr>
        <p:spPr/>
        <p:txBody>
          <a:bodyPr/>
          <a:lstStyle/>
          <a:p>
            <a:fld id="{BA2883C6-B966-490D-9F64-E25E724E9C20}" type="slidenum">
              <a:rPr lang="en-US" smtClean="0"/>
              <a:pPr/>
              <a:t>53</a:t>
            </a:fld>
            <a:endParaRPr lang="en-US"/>
          </a:p>
        </p:txBody>
      </p:sp>
    </p:spTree>
    <p:extLst>
      <p:ext uri="{BB962C8B-B14F-4D97-AF65-F5344CB8AC3E}">
        <p14:creationId xmlns="" xmlns:p14="http://schemas.microsoft.com/office/powerpoint/2010/main" val="18958152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886700" cy="1325563"/>
          </a:xfrm>
        </p:spPr>
        <p:txBody>
          <a:bodyPr/>
          <a:lstStyle/>
          <a:p>
            <a:r>
              <a:rPr lang="en-US" dirty="0" smtClean="0"/>
              <a:t> </a:t>
            </a:r>
            <a:endParaRPr lang="en-US" dirty="0"/>
          </a:p>
        </p:txBody>
      </p:sp>
      <p:pic>
        <p:nvPicPr>
          <p:cNvPr id="4" name="Picture 3"/>
          <p:cNvPicPr>
            <a:picLocks noChangeAspect="1"/>
          </p:cNvPicPr>
          <p:nvPr/>
        </p:nvPicPr>
        <p:blipFill>
          <a:blip r:embed="rId2"/>
          <a:stretch>
            <a:fillRect/>
          </a:stretch>
        </p:blipFill>
        <p:spPr>
          <a:xfrm>
            <a:off x="12469" y="482600"/>
            <a:ext cx="9156469" cy="6375400"/>
          </a:xfrm>
          <a:prstGeom prst="rect">
            <a:avLst/>
          </a:prstGeom>
        </p:spPr>
      </p:pic>
      <p:sp>
        <p:nvSpPr>
          <p:cNvPr id="3" name="Slide Number Placeholder 2"/>
          <p:cNvSpPr>
            <a:spLocks noGrp="1"/>
          </p:cNvSpPr>
          <p:nvPr>
            <p:ph type="sldNum" sz="quarter" idx="12"/>
          </p:nvPr>
        </p:nvSpPr>
        <p:spPr/>
        <p:txBody>
          <a:bodyPr/>
          <a:lstStyle/>
          <a:p>
            <a:fld id="{BA2883C6-B966-490D-9F64-E25E724E9C20}" type="slidenum">
              <a:rPr lang="en-US" smtClean="0"/>
              <a:pPr/>
              <a:t>54</a:t>
            </a:fld>
            <a:endParaRPr lang="en-US"/>
          </a:p>
        </p:txBody>
      </p:sp>
    </p:spTree>
    <p:extLst>
      <p:ext uri="{BB962C8B-B14F-4D97-AF65-F5344CB8AC3E}">
        <p14:creationId xmlns="" xmlns:p14="http://schemas.microsoft.com/office/powerpoint/2010/main" val="16502893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5" name="Picture 4"/>
          <p:cNvPicPr>
            <a:picLocks noChangeAspect="1"/>
          </p:cNvPicPr>
          <p:nvPr/>
        </p:nvPicPr>
        <p:blipFill>
          <a:blip r:embed="rId2"/>
          <a:stretch>
            <a:fillRect/>
          </a:stretch>
        </p:blipFill>
        <p:spPr>
          <a:xfrm>
            <a:off x="76200" y="1062543"/>
            <a:ext cx="8991600" cy="5562600"/>
          </a:xfrm>
          <a:prstGeom prst="rect">
            <a:avLst/>
          </a:prstGeom>
        </p:spPr>
      </p:pic>
      <p:sp>
        <p:nvSpPr>
          <p:cNvPr id="3" name="Slide Number Placeholder 2"/>
          <p:cNvSpPr>
            <a:spLocks noGrp="1"/>
          </p:cNvSpPr>
          <p:nvPr>
            <p:ph type="sldNum" sz="quarter" idx="12"/>
          </p:nvPr>
        </p:nvSpPr>
        <p:spPr/>
        <p:txBody>
          <a:bodyPr/>
          <a:lstStyle/>
          <a:p>
            <a:fld id="{BA2883C6-B966-490D-9F64-E25E724E9C20}" type="slidenum">
              <a:rPr lang="en-US" smtClean="0"/>
              <a:pPr/>
              <a:t>55</a:t>
            </a:fld>
            <a:endParaRPr lang="en-US"/>
          </a:p>
        </p:txBody>
      </p:sp>
    </p:spTree>
    <p:extLst>
      <p:ext uri="{BB962C8B-B14F-4D97-AF65-F5344CB8AC3E}">
        <p14:creationId xmlns="" xmlns:p14="http://schemas.microsoft.com/office/powerpoint/2010/main" val="28166496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609600" y="762000"/>
            <a:ext cx="7886700" cy="2519363"/>
          </a:xfrm>
        </p:spPr>
        <p:txBody>
          <a:bodyPr>
            <a:normAutofit/>
          </a:bodyPr>
          <a:lstStyle/>
          <a:p>
            <a:pPr marL="0" indent="0" algn="ctr">
              <a:buNone/>
            </a:pPr>
            <a:r>
              <a:rPr lang="en-US" sz="4400" b="1" dirty="0" smtClean="0"/>
              <a:t>Assignment:</a:t>
            </a:r>
          </a:p>
          <a:p>
            <a:pPr marL="0" indent="0" algn="ctr">
              <a:buNone/>
            </a:pPr>
            <a:endParaRPr lang="en-US" sz="4400" b="1" dirty="0"/>
          </a:p>
        </p:txBody>
      </p:sp>
      <p:sp>
        <p:nvSpPr>
          <p:cNvPr id="4" name="Slide Number Placeholder 3"/>
          <p:cNvSpPr>
            <a:spLocks noGrp="1"/>
          </p:cNvSpPr>
          <p:nvPr>
            <p:ph type="sldNum" sz="quarter" idx="12"/>
          </p:nvPr>
        </p:nvSpPr>
        <p:spPr/>
        <p:txBody>
          <a:bodyPr/>
          <a:lstStyle/>
          <a:p>
            <a:fld id="{BA2883C6-B966-490D-9F64-E25E724E9C20}" type="slidenum">
              <a:rPr lang="en-US" smtClean="0"/>
              <a:pPr/>
              <a:t>56</a:t>
            </a:fld>
            <a:endParaRPr lang="en-US"/>
          </a:p>
        </p:txBody>
      </p:sp>
    </p:spTree>
    <p:extLst>
      <p:ext uri="{BB962C8B-B14F-4D97-AF65-F5344CB8AC3E}">
        <p14:creationId xmlns="" xmlns:p14="http://schemas.microsoft.com/office/powerpoint/2010/main" val="4932568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807573"/>
          </a:xfrm>
          <a:prstGeom prst="rect">
            <a:avLst/>
          </a:prstGeom>
        </p:spPr>
      </p:pic>
      <p:sp>
        <p:nvSpPr>
          <p:cNvPr id="3"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609600" y="533400"/>
            <a:ext cx="4108773" cy="634664"/>
          </a:xfrm>
          <a:prstGeom prst="rect">
            <a:avLst/>
          </a:prstGeom>
          <a:noFill/>
          <a:ln/>
        </p:spPr>
        <p:txBody>
          <a:bodyPr wrap="none" lIns="64008" tIns="32004" rIns="64008" bIns="32004" rtlCol="0" anchor="t"/>
          <a:lstStyle/>
          <a:p>
            <a:pPr>
              <a:lnSpc>
                <a:spcPts val="4229"/>
              </a:lnSpc>
            </a:pPr>
            <a:r>
              <a:rPr lang="en-US" sz="3300" b="1" kern="0" spc="-65" dirty="0">
                <a:solidFill>
                  <a:srgbClr val="FF75D3"/>
                </a:solidFill>
                <a:latin typeface="adonis-web" pitchFamily="34" charset="0"/>
                <a:ea typeface="adonis-web" pitchFamily="34" charset="-122"/>
                <a:cs typeface="adonis-web" pitchFamily="34" charset="-120"/>
              </a:rPr>
              <a:t>Understanding Intelligence</a:t>
            </a:r>
            <a:endParaRPr lang="en-US" sz="3300" dirty="0"/>
          </a:p>
        </p:txBody>
      </p:sp>
      <p:sp>
        <p:nvSpPr>
          <p:cNvPr id="5" name="Shape 2"/>
          <p:cNvSpPr/>
          <p:nvPr/>
        </p:nvSpPr>
        <p:spPr>
          <a:xfrm>
            <a:off x="553269" y="1447800"/>
            <a:ext cx="2580829" cy="4259525"/>
          </a:xfrm>
          <a:prstGeom prst="roundRect">
            <a:avLst>
              <a:gd name="adj" fmla="val 1329"/>
            </a:avLst>
          </a:prstGeom>
          <a:solidFill>
            <a:srgbClr val="EBD0FB"/>
          </a:solidFill>
          <a:ln w="7620">
            <a:solidFill>
              <a:srgbClr val="D7A1F7"/>
            </a:solidFill>
            <a:prstDash val="solid"/>
          </a:ln>
        </p:spPr>
      </p:sp>
      <p:sp>
        <p:nvSpPr>
          <p:cNvPr id="6" name="Text 3"/>
          <p:cNvSpPr/>
          <p:nvPr/>
        </p:nvSpPr>
        <p:spPr>
          <a:xfrm>
            <a:off x="705520" y="1826174"/>
            <a:ext cx="1475482" cy="317333"/>
          </a:xfrm>
          <a:prstGeom prst="rect">
            <a:avLst/>
          </a:prstGeom>
          <a:noFill/>
          <a:ln/>
        </p:spPr>
        <p:txBody>
          <a:bodyPr wrap="none" lIns="64008" tIns="32004" rIns="64008" bIns="32004" rtlCol="0" anchor="t"/>
          <a:lstStyle/>
          <a:p>
            <a:pPr>
              <a:lnSpc>
                <a:spcPts val="2115"/>
              </a:lnSpc>
            </a:pPr>
            <a:r>
              <a:rPr lang="en-US" sz="1600" b="1" kern="0" spc="-32" dirty="0">
                <a:solidFill>
                  <a:srgbClr val="272525"/>
                </a:solidFill>
                <a:latin typeface="adonis-web" pitchFamily="34" charset="0"/>
                <a:ea typeface="adonis-web" pitchFamily="34" charset="-122"/>
                <a:cs typeface="adonis-web" pitchFamily="34" charset="-120"/>
              </a:rPr>
              <a:t>Definition</a:t>
            </a:r>
            <a:endParaRPr lang="en-US" sz="1600" dirty="0"/>
          </a:p>
        </p:txBody>
      </p:sp>
      <p:sp>
        <p:nvSpPr>
          <p:cNvPr id="7" name="Text 4"/>
          <p:cNvSpPr/>
          <p:nvPr/>
        </p:nvSpPr>
        <p:spPr>
          <a:xfrm>
            <a:off x="705520" y="2142346"/>
            <a:ext cx="2276326" cy="2109048"/>
          </a:xfrm>
          <a:prstGeom prst="rect">
            <a:avLst/>
          </a:prstGeom>
          <a:noFill/>
          <a:ln/>
        </p:spPr>
        <p:txBody>
          <a:bodyPr wrap="square" lIns="64008" tIns="32004" rIns="64008" bIns="32004" rtlCol="0" anchor="t"/>
          <a:lstStyle/>
          <a:p>
            <a:pPr>
              <a:lnSpc>
                <a:spcPts val="2342"/>
              </a:lnSpc>
            </a:pPr>
            <a:r>
              <a:rPr lang="en-US" sz="1300" kern="0" spc="-26" dirty="0">
                <a:solidFill>
                  <a:srgbClr val="272525"/>
                </a:solidFill>
                <a:latin typeface="Source Sans Pro" pitchFamily="34" charset="0"/>
                <a:ea typeface="Source Sans Pro" pitchFamily="34" charset="-122"/>
                <a:cs typeface="Source Sans Pro" pitchFamily="34" charset="-120"/>
              </a:rPr>
              <a:t>Artificial Intelligence simulates human intelligence and abilities. It includes learning, reasoning, and self-correction by utilizing the advancements in machine learning to improve computer systems.</a:t>
            </a:r>
            <a:endParaRPr lang="en-US" sz="1300" dirty="0"/>
          </a:p>
        </p:txBody>
      </p:sp>
      <p:sp>
        <p:nvSpPr>
          <p:cNvPr id="8" name="Shape 5"/>
          <p:cNvSpPr/>
          <p:nvPr/>
        </p:nvSpPr>
        <p:spPr>
          <a:xfrm>
            <a:off x="3281586" y="1447800"/>
            <a:ext cx="2580829" cy="4259525"/>
          </a:xfrm>
          <a:prstGeom prst="roundRect">
            <a:avLst>
              <a:gd name="adj" fmla="val 1329"/>
            </a:avLst>
          </a:prstGeom>
          <a:solidFill>
            <a:srgbClr val="EBD0FB"/>
          </a:solidFill>
          <a:ln w="7620">
            <a:solidFill>
              <a:srgbClr val="D7A1F7"/>
            </a:solidFill>
            <a:prstDash val="solid"/>
          </a:ln>
        </p:spPr>
      </p:sp>
      <p:sp>
        <p:nvSpPr>
          <p:cNvPr id="9" name="Text 6"/>
          <p:cNvSpPr/>
          <p:nvPr/>
        </p:nvSpPr>
        <p:spPr>
          <a:xfrm>
            <a:off x="3433837" y="1826174"/>
            <a:ext cx="1631231" cy="317333"/>
          </a:xfrm>
          <a:prstGeom prst="rect">
            <a:avLst/>
          </a:prstGeom>
          <a:noFill/>
          <a:ln/>
        </p:spPr>
        <p:txBody>
          <a:bodyPr wrap="none" lIns="64008" tIns="32004" rIns="64008" bIns="32004" rtlCol="0" anchor="t"/>
          <a:lstStyle/>
          <a:p>
            <a:pPr>
              <a:lnSpc>
                <a:spcPts val="2115"/>
              </a:lnSpc>
            </a:pPr>
            <a:r>
              <a:rPr lang="en-US" sz="1600" b="1" kern="0" spc="-32" dirty="0">
                <a:solidFill>
                  <a:srgbClr val="272525"/>
                </a:solidFill>
                <a:latin typeface="adonis-web" pitchFamily="34" charset="0"/>
                <a:ea typeface="adonis-web" pitchFamily="34" charset="-122"/>
                <a:cs typeface="adonis-web" pitchFamily="34" charset="-120"/>
              </a:rPr>
              <a:t>The Importance of AI</a:t>
            </a:r>
            <a:endParaRPr lang="en-US" sz="1600" dirty="0"/>
          </a:p>
        </p:txBody>
      </p:sp>
      <p:sp>
        <p:nvSpPr>
          <p:cNvPr id="10" name="Text 7"/>
          <p:cNvSpPr/>
          <p:nvPr/>
        </p:nvSpPr>
        <p:spPr>
          <a:xfrm>
            <a:off x="3433837" y="2142346"/>
            <a:ext cx="2276326" cy="2460556"/>
          </a:xfrm>
          <a:prstGeom prst="rect">
            <a:avLst/>
          </a:prstGeom>
          <a:noFill/>
          <a:ln/>
        </p:spPr>
        <p:txBody>
          <a:bodyPr wrap="square" lIns="64008" tIns="32004" rIns="64008" bIns="32004" rtlCol="0" anchor="t"/>
          <a:lstStyle/>
          <a:p>
            <a:pPr>
              <a:lnSpc>
                <a:spcPts val="2342"/>
              </a:lnSpc>
            </a:pPr>
            <a:r>
              <a:rPr lang="en-US" sz="1300" kern="0" spc="-26" dirty="0">
                <a:solidFill>
                  <a:srgbClr val="272525"/>
                </a:solidFill>
                <a:latin typeface="Source Sans Pro" pitchFamily="34" charset="0"/>
                <a:ea typeface="Source Sans Pro" pitchFamily="34" charset="-122"/>
                <a:cs typeface="Source Sans Pro" pitchFamily="34" charset="-120"/>
              </a:rPr>
              <a:t>AI is important as it enables machines to make our lives easier by performing tasks quicker and more efficiently than humans. Robotics and IoT devices create opportunities for AI to provide significant contributions to various industries.</a:t>
            </a:r>
            <a:endParaRPr lang="en-US" sz="1300" dirty="0"/>
          </a:p>
        </p:txBody>
      </p:sp>
      <p:sp>
        <p:nvSpPr>
          <p:cNvPr id="11" name="Shape 8"/>
          <p:cNvSpPr/>
          <p:nvPr/>
        </p:nvSpPr>
        <p:spPr>
          <a:xfrm>
            <a:off x="6009903" y="1447800"/>
            <a:ext cx="2580829" cy="4259525"/>
          </a:xfrm>
          <a:prstGeom prst="roundRect">
            <a:avLst>
              <a:gd name="adj" fmla="val 1329"/>
            </a:avLst>
          </a:prstGeom>
          <a:solidFill>
            <a:srgbClr val="EBD0FB"/>
          </a:solidFill>
          <a:ln w="7620">
            <a:solidFill>
              <a:srgbClr val="D7A1F7"/>
            </a:solidFill>
            <a:prstDash val="solid"/>
          </a:ln>
        </p:spPr>
      </p:sp>
      <p:sp>
        <p:nvSpPr>
          <p:cNvPr id="12" name="Text 9"/>
          <p:cNvSpPr/>
          <p:nvPr/>
        </p:nvSpPr>
        <p:spPr>
          <a:xfrm>
            <a:off x="6162155" y="1826174"/>
            <a:ext cx="1475482" cy="317333"/>
          </a:xfrm>
          <a:prstGeom prst="rect">
            <a:avLst/>
          </a:prstGeom>
          <a:noFill/>
          <a:ln/>
        </p:spPr>
        <p:txBody>
          <a:bodyPr wrap="none" lIns="64008" tIns="32004" rIns="64008" bIns="32004" rtlCol="0" anchor="t"/>
          <a:lstStyle/>
          <a:p>
            <a:pPr>
              <a:lnSpc>
                <a:spcPts val="2115"/>
              </a:lnSpc>
            </a:pPr>
            <a:r>
              <a:rPr lang="en-US" sz="1600" b="1" kern="0" spc="-32" dirty="0">
                <a:solidFill>
                  <a:srgbClr val="272525"/>
                </a:solidFill>
                <a:latin typeface="adonis-web" pitchFamily="34" charset="0"/>
                <a:ea typeface="adonis-web" pitchFamily="34" charset="-122"/>
                <a:cs typeface="adonis-web" pitchFamily="34" charset="-120"/>
              </a:rPr>
              <a:t>AI's Limitations</a:t>
            </a:r>
            <a:endParaRPr lang="en-US" sz="1600" dirty="0"/>
          </a:p>
        </p:txBody>
      </p:sp>
      <p:sp>
        <p:nvSpPr>
          <p:cNvPr id="13" name="Text 10"/>
          <p:cNvSpPr/>
          <p:nvPr/>
        </p:nvSpPr>
        <p:spPr>
          <a:xfrm>
            <a:off x="6162155" y="2142346"/>
            <a:ext cx="2276326" cy="2812063"/>
          </a:xfrm>
          <a:prstGeom prst="rect">
            <a:avLst/>
          </a:prstGeom>
          <a:noFill/>
          <a:ln/>
        </p:spPr>
        <p:txBody>
          <a:bodyPr wrap="square" lIns="64008" tIns="32004" rIns="64008" bIns="32004" rtlCol="0" anchor="t"/>
          <a:lstStyle/>
          <a:p>
            <a:pPr>
              <a:lnSpc>
                <a:spcPts val="2342"/>
              </a:lnSpc>
            </a:pPr>
            <a:r>
              <a:rPr lang="en-US" sz="1300" kern="0" spc="-26" dirty="0">
                <a:solidFill>
                  <a:srgbClr val="272525"/>
                </a:solidFill>
                <a:latin typeface="Source Sans Pro" pitchFamily="34" charset="0"/>
                <a:ea typeface="Source Sans Pro" pitchFamily="34" charset="-122"/>
                <a:cs typeface="Source Sans Pro" pitchFamily="34" charset="-120"/>
              </a:rPr>
              <a:t>AI isn't designed to replace humans; it's intended for significant human enhancement and contribution. The breakthroughs in machine learning indicate a significant increase in complex data tasks that require human intervention and neural creativity, which AI currently lacks.</a:t>
            </a:r>
            <a:endParaRPr lang="en-US" sz="13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0" descr="preencoded.png"/>
          <p:cNvPicPr>
            <a:picLocks noChangeAspect="1"/>
          </p:cNvPicPr>
          <p:nvPr/>
        </p:nvPicPr>
        <p:blipFill>
          <a:blip r:embed="rId2"/>
          <a:stretch>
            <a:fillRect/>
          </a:stretch>
        </p:blipFill>
        <p:spPr>
          <a:xfrm>
            <a:off x="0" y="0"/>
            <a:ext cx="9144000" cy="6807573"/>
          </a:xfrm>
          <a:prstGeom prst="rect">
            <a:avLst/>
          </a:prstGeom>
        </p:spPr>
      </p:pic>
      <p:sp>
        <p:nvSpPr>
          <p:cNvPr id="5" name="Shape 0"/>
          <p:cNvSpPr/>
          <p:nvPr/>
        </p:nvSpPr>
        <p:spPr>
          <a:xfrm>
            <a:off x="0" y="0"/>
            <a:ext cx="9144000" cy="6858000"/>
          </a:xfrm>
          <a:prstGeom prst="rect">
            <a:avLst/>
          </a:prstGeom>
          <a:solidFill>
            <a:srgbClr val="FFFFFF">
              <a:alpha val="75000"/>
            </a:srgbClr>
          </a:solidFill>
          <a:ln w="7620">
            <a:solidFill>
              <a:srgbClr val="FFFFFF">
                <a:alpha val="64000"/>
              </a:srgbClr>
            </a:solidFill>
            <a:prstDash val="solid"/>
          </a:ln>
        </p:spPr>
      </p:sp>
      <p:sp>
        <p:nvSpPr>
          <p:cNvPr id="6" name="Title 5"/>
          <p:cNvSpPr>
            <a:spLocks noGrp="1"/>
          </p:cNvSpPr>
          <p:nvPr>
            <p:ph type="title"/>
          </p:nvPr>
        </p:nvSpPr>
        <p:spPr/>
        <p:txBody>
          <a:bodyPr/>
          <a:lstStyle/>
          <a:p>
            <a:r>
              <a:rPr lang="en-US" b="1" dirty="0"/>
              <a:t>What is Intelligence</a:t>
            </a:r>
            <a:r>
              <a:rPr lang="en-US" b="1" dirty="0" smtClean="0"/>
              <a:t>? Let’s Discuss…</a:t>
            </a:r>
            <a:endParaRPr lang="en-US" b="1" dirty="0"/>
          </a:p>
        </p:txBody>
      </p:sp>
      <p:sp>
        <p:nvSpPr>
          <p:cNvPr id="7" name="Content Placeholder 6"/>
          <p:cNvSpPr>
            <a:spLocks noGrp="1"/>
          </p:cNvSpPr>
          <p:nvPr>
            <p:ph idx="1"/>
          </p:nvPr>
        </p:nvSpPr>
        <p:spPr>
          <a:xfrm>
            <a:off x="620874" y="1571238"/>
            <a:ext cx="8134350" cy="4981961"/>
          </a:xfrm>
        </p:spPr>
        <p:txBody>
          <a:bodyPr>
            <a:normAutofit fontScale="92500" lnSpcReduction="20000"/>
          </a:bodyPr>
          <a:lstStyle/>
          <a:p>
            <a:pPr algn="just">
              <a:lnSpc>
                <a:spcPct val="120000"/>
              </a:lnSpc>
            </a:pPr>
            <a:r>
              <a:rPr lang="en-US" dirty="0" smtClean="0"/>
              <a:t>Machines </a:t>
            </a:r>
            <a:r>
              <a:rPr lang="en-US" dirty="0"/>
              <a:t>that mimic human intelligence to perform tasks and can iteratively improve themselves based on the information they collect. AI manifests in a number of forms. </a:t>
            </a:r>
            <a:endParaRPr lang="en-US" dirty="0" smtClean="0"/>
          </a:p>
          <a:p>
            <a:pPr algn="just">
              <a:lnSpc>
                <a:spcPct val="120000"/>
              </a:lnSpc>
            </a:pPr>
            <a:r>
              <a:rPr lang="en-US" dirty="0"/>
              <a:t>Intelligence, as we know, is the ability to acquire and apply knowledge. Knowledge is the information acquired through experience. Experience is the knowledge gained through exposure(training). Summing the terms up, we get artificial intelligence as the “copy of something natural(i.e., human beings) ‘WHO’ is capable of acquiring and applying the information it has gained through exposure.” </a:t>
            </a:r>
            <a:endParaRPr lang="en-US" dirty="0" smtClean="0"/>
          </a:p>
          <a:p>
            <a:pPr algn="just">
              <a:lnSpc>
                <a:spcPct val="120000"/>
              </a:lnSpc>
            </a:pPr>
            <a:r>
              <a:rPr lang="en-US" dirty="0"/>
              <a:t>AI is much more about the process and the capability for </a:t>
            </a:r>
            <a:r>
              <a:rPr lang="en-US" dirty="0" smtClean="0"/>
              <a:t>super powered </a:t>
            </a:r>
            <a:r>
              <a:rPr lang="en-US" dirty="0"/>
              <a:t>thinking and data analysis than it is about any particular format or function. Although AI brings up images of high-functioning, human-like robots taking over the world, AI isn’t intended to replace humans. It’s intended to significantly enhance human capabilities and contributions. That makes it a very valuable business asset.</a:t>
            </a:r>
          </a:p>
        </p:txBody>
      </p:sp>
      <p:sp>
        <p:nvSpPr>
          <p:cNvPr id="2" name="Slide Number Placeholder 1"/>
          <p:cNvSpPr>
            <a:spLocks noGrp="1"/>
          </p:cNvSpPr>
          <p:nvPr>
            <p:ph type="sldNum" sz="quarter" idx="12"/>
          </p:nvPr>
        </p:nvSpPr>
        <p:spPr/>
        <p:txBody>
          <a:bodyPr/>
          <a:lstStyle/>
          <a:p>
            <a:fld id="{BA2883C6-B966-490D-9F64-E25E724E9C20}" type="slidenum">
              <a:rPr lang="en-US" smtClean="0"/>
              <a:pPr/>
              <a:t>7</a:t>
            </a:fld>
            <a:endParaRPr lang="en-US"/>
          </a:p>
        </p:txBody>
      </p:sp>
    </p:spTree>
    <p:extLst>
      <p:ext uri="{BB962C8B-B14F-4D97-AF65-F5344CB8AC3E}">
        <p14:creationId xmlns="" xmlns:p14="http://schemas.microsoft.com/office/powerpoint/2010/main" val="21520062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p:cNvPicPr>
            <a:picLocks noChangeAspect="1"/>
          </p:cNvPicPr>
          <p:nvPr/>
        </p:nvPicPr>
        <p:blipFill>
          <a:blip r:embed="rId2"/>
          <a:stretch>
            <a:fillRect/>
          </a:stretch>
        </p:blipFill>
        <p:spPr>
          <a:xfrm>
            <a:off x="0" y="50427"/>
            <a:ext cx="9144000" cy="6807573"/>
          </a:xfrm>
          <a:prstGeom prst="rect">
            <a:avLst/>
          </a:prstGeom>
        </p:spPr>
      </p:pic>
      <p:sp>
        <p:nvSpPr>
          <p:cNvPr id="8" name="Shape 0"/>
          <p:cNvSpPr/>
          <p:nvPr/>
        </p:nvSpPr>
        <p:spPr>
          <a:xfrm>
            <a:off x="0" y="-76200"/>
            <a:ext cx="9144000" cy="6858000"/>
          </a:xfrm>
          <a:prstGeom prst="rect">
            <a:avLst/>
          </a:prstGeom>
          <a:solidFill>
            <a:srgbClr val="FFFFFF">
              <a:alpha val="75000"/>
            </a:srgbClr>
          </a:solidFill>
          <a:ln w="7620">
            <a:solidFill>
              <a:srgbClr val="FFFFFF">
                <a:alpha val="64000"/>
              </a:srgbClr>
            </a:solidFill>
            <a:prstDash val="solid"/>
          </a:ln>
        </p:spPr>
      </p:sp>
      <p:sp>
        <p:nvSpPr>
          <p:cNvPr id="6" name="Title 5"/>
          <p:cNvSpPr>
            <a:spLocks noGrp="1"/>
          </p:cNvSpPr>
          <p:nvPr>
            <p:ph type="title"/>
          </p:nvPr>
        </p:nvSpPr>
        <p:spPr>
          <a:xfrm>
            <a:off x="609600" y="304800"/>
            <a:ext cx="7886700" cy="1325563"/>
          </a:xfrm>
        </p:spPr>
        <p:txBody>
          <a:bodyPr/>
          <a:lstStyle/>
          <a:p>
            <a:pPr lvl="0"/>
            <a:r>
              <a:rPr lang="en-US" dirty="0"/>
              <a:t>Types </a:t>
            </a:r>
            <a:r>
              <a:rPr lang="en-US" dirty="0" smtClean="0"/>
              <a:t>of Artificial </a:t>
            </a:r>
            <a:r>
              <a:rPr lang="en-US" dirty="0" smtClean="0"/>
              <a:t>Intelligence</a:t>
            </a:r>
            <a:endParaRPr lang="en-US" dirty="0"/>
          </a:p>
        </p:txBody>
      </p:sp>
      <p:sp>
        <p:nvSpPr>
          <p:cNvPr id="7" name="Content Placeholder 6"/>
          <p:cNvSpPr>
            <a:spLocks noGrp="1"/>
          </p:cNvSpPr>
          <p:nvPr>
            <p:ph idx="1"/>
          </p:nvPr>
        </p:nvSpPr>
        <p:spPr>
          <a:xfrm>
            <a:off x="609600" y="1447800"/>
            <a:ext cx="8077200" cy="5032375"/>
          </a:xfrm>
        </p:spPr>
        <p:txBody>
          <a:bodyPr>
            <a:normAutofit/>
          </a:bodyPr>
          <a:lstStyle/>
          <a:p>
            <a:pPr algn="just"/>
            <a:r>
              <a:rPr lang="en-US" dirty="0"/>
              <a:t>There are other types of A.I. the more tech-oriented crowd observes</a:t>
            </a:r>
            <a:r>
              <a:rPr lang="en-US" dirty="0" smtClean="0"/>
              <a:t>.</a:t>
            </a:r>
          </a:p>
          <a:p>
            <a:pPr algn="just"/>
            <a:r>
              <a:rPr lang="en-US" b="1" dirty="0"/>
              <a:t>Artificial narrow intelligence</a:t>
            </a:r>
            <a:r>
              <a:rPr lang="en-US" dirty="0"/>
              <a:t> (ANI), which has a narrow range of abilities;</a:t>
            </a:r>
          </a:p>
          <a:p>
            <a:pPr algn="just"/>
            <a:r>
              <a:rPr lang="en-US" b="1" dirty="0"/>
              <a:t>Artificial general intelligence</a:t>
            </a:r>
            <a:r>
              <a:rPr lang="en-US" dirty="0"/>
              <a:t> (AGI), which is on par with human capabilities; or</a:t>
            </a:r>
          </a:p>
          <a:p>
            <a:pPr algn="just"/>
            <a:r>
              <a:rPr lang="en-US" b="1" dirty="0"/>
              <a:t>Artificial superintelligence</a:t>
            </a:r>
            <a:r>
              <a:rPr lang="en-US" dirty="0"/>
              <a:t> (ASI), which is more capable than a human.</a:t>
            </a:r>
          </a:p>
          <a:p>
            <a:pPr algn="just"/>
            <a:endParaRPr lang="en-US" dirty="0" smtClean="0"/>
          </a:p>
          <a:p>
            <a:pPr lvl="1" algn="just"/>
            <a:r>
              <a:rPr lang="en-US" sz="2000" dirty="0"/>
              <a:t>Artificial narrow intelligence (ANI), also referred to as weak AI or narrow AI, is the only type of artificial intelligence we have successfully realized to date. </a:t>
            </a:r>
            <a:endParaRPr lang="en-US" sz="2000" dirty="0" smtClean="0"/>
          </a:p>
          <a:p>
            <a:pPr lvl="1" algn="just"/>
            <a:r>
              <a:rPr lang="en-US" sz="2000" dirty="0" smtClean="0"/>
              <a:t>Narrow </a:t>
            </a:r>
            <a:r>
              <a:rPr lang="en-US" sz="2000" dirty="0"/>
              <a:t>AI is goal-oriented, designed to perform singular tasks - i.e. </a:t>
            </a:r>
            <a:r>
              <a:rPr lang="en-US" sz="2000" dirty="0" smtClean="0"/>
              <a:t>facial </a:t>
            </a:r>
            <a:r>
              <a:rPr lang="en-US" sz="2000" dirty="0"/>
              <a:t>recognition, speech recognition/voice </a:t>
            </a:r>
            <a:r>
              <a:rPr lang="en-US" dirty="0"/>
              <a:t>assistants, driving a car, or searching the internet - and is very intelligent at completing the specific task it is programmed to do.</a:t>
            </a:r>
          </a:p>
        </p:txBody>
      </p:sp>
      <p:sp>
        <p:nvSpPr>
          <p:cNvPr id="2" name="Slide Number Placeholder 1"/>
          <p:cNvSpPr>
            <a:spLocks noGrp="1"/>
          </p:cNvSpPr>
          <p:nvPr>
            <p:ph type="sldNum" sz="quarter" idx="12"/>
          </p:nvPr>
        </p:nvSpPr>
        <p:spPr/>
        <p:txBody>
          <a:bodyPr/>
          <a:lstStyle/>
          <a:p>
            <a:fld id="{BA2883C6-B966-490D-9F64-E25E724E9C20}" type="slidenum">
              <a:rPr lang="en-US" smtClean="0"/>
              <a:pPr/>
              <a:t>8</a:t>
            </a:fld>
            <a:endParaRPr lang="en-US"/>
          </a:p>
        </p:txBody>
      </p:sp>
    </p:spTree>
    <p:extLst>
      <p:ext uri="{BB962C8B-B14F-4D97-AF65-F5344CB8AC3E}">
        <p14:creationId xmlns="" xmlns:p14="http://schemas.microsoft.com/office/powerpoint/2010/main" val="17978731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at is Artificial Intelligence? ( AI) - Great Learni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136521"/>
            <a:ext cx="9144000" cy="697971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A2883C6-B966-490D-9F64-E25E724E9C20}" type="slidenum">
              <a:rPr lang="en-US" smtClean="0"/>
              <a:pPr/>
              <a:t>9</a:t>
            </a:fld>
            <a:endParaRPr lang="en-US"/>
          </a:p>
        </p:txBody>
      </p:sp>
    </p:spTree>
    <p:extLst>
      <p:ext uri="{BB962C8B-B14F-4D97-AF65-F5344CB8AC3E}">
        <p14:creationId xmlns="" xmlns:p14="http://schemas.microsoft.com/office/powerpoint/2010/main" val="21582659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1857</TotalTime>
  <Words>3080</Words>
  <Application>Microsoft Office PowerPoint</Application>
  <PresentationFormat>On-screen Show (4:3)</PresentationFormat>
  <Paragraphs>338</Paragraphs>
  <Slides>56</Slides>
  <Notes>14</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Module 6 ARTIFICIAL INTELLIGENCE</vt:lpstr>
      <vt:lpstr>Slide 2</vt:lpstr>
      <vt:lpstr>Slide 3</vt:lpstr>
      <vt:lpstr>Slide 4</vt:lpstr>
      <vt:lpstr>Slide 5</vt:lpstr>
      <vt:lpstr>Slide 6</vt:lpstr>
      <vt:lpstr>What is Intelligence? Let’s Discuss…</vt:lpstr>
      <vt:lpstr>Types of Artificial Intelligence</vt:lpstr>
      <vt:lpstr>Slide 9</vt:lpstr>
      <vt:lpstr>Slide 10</vt:lpstr>
      <vt:lpstr> </vt:lpstr>
      <vt:lpstr>Slide 12</vt:lpstr>
      <vt:lpstr> </vt:lpstr>
      <vt:lpstr>Slide 14</vt:lpstr>
      <vt:lpstr>Slide 15</vt:lpstr>
      <vt:lpstr>Is AI dangerous? Will robots take over the world?</vt:lpstr>
      <vt:lpstr>Slide 17</vt:lpstr>
      <vt:lpstr>Slide 18</vt:lpstr>
      <vt:lpstr>Slide 19</vt:lpstr>
      <vt:lpstr>Slide 20</vt:lpstr>
      <vt:lpstr>Slide 21</vt:lpstr>
      <vt:lpstr>Slide 22</vt:lpstr>
      <vt:lpstr>Slide 23</vt:lpstr>
      <vt:lpstr>Introduction to Neural networks </vt:lpstr>
      <vt:lpstr>What is Neural networks ?</vt:lpstr>
      <vt:lpstr>Slide 26</vt:lpstr>
      <vt:lpstr>Artificial Neural Network (ANN)</vt:lpstr>
      <vt:lpstr> </vt:lpstr>
      <vt:lpstr>Artificial Neural Network (ANN) </vt:lpstr>
      <vt:lpstr>Convolution Neural Network (CNN)</vt:lpstr>
      <vt:lpstr>Recurrent Neural Network (RNN)</vt:lpstr>
      <vt:lpstr> </vt:lpstr>
      <vt:lpstr> </vt:lpstr>
      <vt:lpstr> </vt:lpstr>
      <vt:lpstr>Deep learning</vt:lpstr>
      <vt:lpstr> </vt:lpstr>
      <vt:lpstr>Difference between Machine Learning and Deep Learning : </vt:lpstr>
      <vt:lpstr>Cognitive computing</vt:lpstr>
      <vt:lpstr>Main Features of Cognitive Computing chips are- </vt:lpstr>
      <vt:lpstr>Natural Language processing</vt:lpstr>
      <vt:lpstr>Computer vision</vt:lpstr>
      <vt:lpstr>Computer vision</vt:lpstr>
      <vt:lpstr>Slide 43</vt:lpstr>
      <vt:lpstr>Slide 44</vt:lpstr>
      <vt:lpstr>What's it to visualize?</vt:lpstr>
      <vt:lpstr>Applications and Future of OpenCV </vt:lpstr>
      <vt:lpstr>Role of Artificial Intelligence in Health Care </vt:lpstr>
      <vt:lpstr>Applications of AI in Healthcare</vt:lpstr>
      <vt:lpstr>Slide 49</vt:lpstr>
      <vt:lpstr>Slide 50</vt:lpstr>
      <vt:lpstr>Slide 51</vt:lpstr>
      <vt:lpstr>Slide 52</vt:lpstr>
      <vt:lpstr> </vt:lpstr>
      <vt:lpstr> </vt:lpstr>
      <vt:lpstr> </vt:lpstr>
      <vt:lpstr> </vt:lpstr>
    </vt:vector>
  </TitlesOfParts>
  <Company>Deftones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Nextingo</cp:lastModifiedBy>
  <cp:revision>106</cp:revision>
  <dcterms:created xsi:type="dcterms:W3CDTF">2022-08-31T13:58:02Z</dcterms:created>
  <dcterms:modified xsi:type="dcterms:W3CDTF">2023-07-24T11:40:13Z</dcterms:modified>
</cp:coreProperties>
</file>